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2" r:id="rId1"/>
  </p:sldMasterIdLst>
  <p:notesMasterIdLst>
    <p:notesMasterId r:id="rId55"/>
  </p:notesMasterIdLst>
  <p:sldIdLst>
    <p:sldId id="256" r:id="rId2"/>
    <p:sldId id="257" r:id="rId3"/>
    <p:sldId id="266" r:id="rId4"/>
    <p:sldId id="268" r:id="rId5"/>
    <p:sldId id="258" r:id="rId6"/>
    <p:sldId id="281" r:id="rId7"/>
    <p:sldId id="259" r:id="rId8"/>
    <p:sldId id="260" r:id="rId9"/>
    <p:sldId id="261" r:id="rId10"/>
    <p:sldId id="262" r:id="rId11"/>
    <p:sldId id="263" r:id="rId12"/>
    <p:sldId id="265" r:id="rId13"/>
    <p:sldId id="296" r:id="rId14"/>
    <p:sldId id="309" r:id="rId15"/>
    <p:sldId id="282" r:id="rId16"/>
    <p:sldId id="264" r:id="rId17"/>
    <p:sldId id="267" r:id="rId18"/>
    <p:sldId id="271" r:id="rId19"/>
    <p:sldId id="275" r:id="rId20"/>
    <p:sldId id="276" r:id="rId21"/>
    <p:sldId id="289" r:id="rId22"/>
    <p:sldId id="290" r:id="rId23"/>
    <p:sldId id="303" r:id="rId24"/>
    <p:sldId id="291" r:id="rId25"/>
    <p:sldId id="292" r:id="rId26"/>
    <p:sldId id="297" r:id="rId27"/>
    <p:sldId id="293" r:id="rId28"/>
    <p:sldId id="294" r:id="rId29"/>
    <p:sldId id="302" r:id="rId30"/>
    <p:sldId id="300" r:id="rId31"/>
    <p:sldId id="301" r:id="rId32"/>
    <p:sldId id="304" r:id="rId33"/>
    <p:sldId id="305" r:id="rId34"/>
    <p:sldId id="307" r:id="rId35"/>
    <p:sldId id="306" r:id="rId36"/>
    <p:sldId id="308" r:id="rId37"/>
    <p:sldId id="295" r:id="rId38"/>
    <p:sldId id="278" r:id="rId39"/>
    <p:sldId id="270" r:id="rId40"/>
    <p:sldId id="277" r:id="rId41"/>
    <p:sldId id="299" r:id="rId42"/>
    <p:sldId id="286" r:id="rId43"/>
    <p:sldId id="314" r:id="rId44"/>
    <p:sldId id="311" r:id="rId45"/>
    <p:sldId id="287" r:id="rId46"/>
    <p:sldId id="274" r:id="rId47"/>
    <p:sldId id="313" r:id="rId48"/>
    <p:sldId id="312" r:id="rId49"/>
    <p:sldId id="284" r:id="rId50"/>
    <p:sldId id="310" r:id="rId51"/>
    <p:sldId id="280" r:id="rId52"/>
    <p:sldId id="298" r:id="rId53"/>
    <p:sldId id="272"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526"/>
    <p:restoredTop sz="93415"/>
  </p:normalViewPr>
  <p:slideViewPr>
    <p:cSldViewPr snapToGrid="0" snapToObjects="1">
      <p:cViewPr varScale="1">
        <p:scale>
          <a:sx n="59" d="100"/>
          <a:sy n="59" d="100"/>
        </p:scale>
        <p:origin x="192"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C0A0E0-90B4-E04F-B9A7-C71D63786EA1}" type="datetimeFigureOut">
              <a:rPr lang="en-US" smtClean="0"/>
              <a:t>3/5/16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130642-1F84-0A43-89E3-B84476559C84}" type="slidenum">
              <a:rPr lang="en-US" smtClean="0"/>
              <a:t>‹#›</a:t>
            </a:fld>
            <a:endParaRPr lang="en-US"/>
          </a:p>
        </p:txBody>
      </p:sp>
    </p:spTree>
    <p:extLst>
      <p:ext uri="{BB962C8B-B14F-4D97-AF65-F5344CB8AC3E}">
        <p14:creationId xmlns:p14="http://schemas.microsoft.com/office/powerpoint/2010/main" val="1198720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4" Type="http://schemas.openxmlformats.org/officeDocument/2006/relationships/hyperlink" Target="https://en.wikipedia.org/wiki/Algorithm" TargetMode="External"/><Relationship Id="rId5" Type="http://schemas.openxmlformats.org/officeDocument/2006/relationships/hyperlink" Target="https://en.wikipedia.org/wiki/Sorted_array" TargetMode="External"/><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a:t>
            </a:r>
            <a:r>
              <a:rPr lang="en-US" sz="1200" b="0" i="0" u="none" strike="noStrike" kern="1200" dirty="0" smtClean="0">
                <a:solidFill>
                  <a:schemeClr val="tx1"/>
                </a:solidFill>
                <a:effectLst/>
                <a:latin typeface="+mn-lt"/>
                <a:ea typeface="+mn-ea"/>
                <a:cs typeface="+mn-cs"/>
                <a:hlinkClick r:id="rId3" tooltip="Computer science"/>
              </a:rPr>
              <a:t>computer science</a:t>
            </a:r>
            <a:r>
              <a:rPr lang="en-US" sz="1200" b="0" i="0" kern="1200" dirty="0" smtClean="0">
                <a:solidFill>
                  <a:schemeClr val="tx1"/>
                </a:solidFill>
                <a:effectLst/>
                <a:latin typeface="+mn-lt"/>
                <a:ea typeface="+mn-ea"/>
                <a:cs typeface="+mn-cs"/>
              </a:rPr>
              <a:t>, a </a:t>
            </a:r>
            <a:r>
              <a:rPr lang="en-US" sz="1200" b="1" i="0" kern="1200" dirty="0" smtClean="0">
                <a:solidFill>
                  <a:schemeClr val="tx1"/>
                </a:solidFill>
                <a:effectLst/>
                <a:latin typeface="+mn-lt"/>
                <a:ea typeface="+mn-ea"/>
                <a:cs typeface="+mn-cs"/>
              </a:rPr>
              <a:t>binary search</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half-interval search</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4" tooltip="Algorithm"/>
              </a:rPr>
              <a:t>algorithm</a:t>
            </a:r>
            <a:r>
              <a:rPr lang="en-US" sz="1200" b="0" i="0" kern="1200" dirty="0" smtClean="0">
                <a:solidFill>
                  <a:schemeClr val="tx1"/>
                </a:solidFill>
                <a:effectLst/>
                <a:latin typeface="+mn-lt"/>
                <a:ea typeface="+mn-ea"/>
                <a:cs typeface="+mn-cs"/>
              </a:rPr>
              <a:t> finds the position of a target value within a </a:t>
            </a:r>
            <a:r>
              <a:rPr lang="en-US" sz="1200" b="0" i="0" u="none" strike="noStrike" kern="1200" dirty="0" smtClean="0">
                <a:solidFill>
                  <a:schemeClr val="tx1"/>
                </a:solidFill>
                <a:effectLst/>
                <a:latin typeface="+mn-lt"/>
                <a:ea typeface="+mn-ea"/>
                <a:cs typeface="+mn-cs"/>
                <a:hlinkClick r:id="rId5" tooltip="Sorted array"/>
              </a:rPr>
              <a:t>sorted array</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In computer science, </a:t>
            </a:r>
            <a:r>
              <a:rPr lang="en-US" sz="1200" b="1" i="0" kern="1200" dirty="0" smtClean="0">
                <a:solidFill>
                  <a:schemeClr val="tx1"/>
                </a:solidFill>
                <a:effectLst/>
                <a:latin typeface="+mn-lt"/>
                <a:ea typeface="+mn-ea"/>
                <a:cs typeface="+mn-cs"/>
              </a:rPr>
              <a:t>linear search</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sequential search</a:t>
            </a:r>
            <a:r>
              <a:rPr lang="en-US" sz="1200" b="0" i="0" kern="1200" dirty="0" smtClean="0">
                <a:solidFill>
                  <a:schemeClr val="tx1"/>
                </a:solidFill>
                <a:effectLst/>
                <a:latin typeface="+mn-lt"/>
                <a:ea typeface="+mn-ea"/>
                <a:cs typeface="+mn-cs"/>
              </a:rPr>
              <a:t> is a method for finding a particular value in a list that checks each element in sequence until the desired element is found or the list is exhausted.</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D130642-1F84-0A43-89E3-B84476559C84}" type="slidenum">
              <a:rPr lang="en-US" smtClean="0"/>
              <a:t>20</a:t>
            </a:fld>
            <a:endParaRPr lang="en-US"/>
          </a:p>
        </p:txBody>
      </p:sp>
    </p:spTree>
    <p:extLst>
      <p:ext uri="{BB962C8B-B14F-4D97-AF65-F5344CB8AC3E}">
        <p14:creationId xmlns:p14="http://schemas.microsoft.com/office/powerpoint/2010/main" val="1805613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B61BEF0D-F0BB-DE4B-95CE-6DB70DBA9567}" type="datetimeFigureOut">
              <a:rPr lang="en-US" smtClean="0"/>
              <a:pPr/>
              <a:t>3/5/16</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D57F1E4F-1CFF-5643-939E-217C01CDF565}" type="slidenum">
              <a:rPr lang="en-US" smtClean="0"/>
              <a:pPr/>
              <a:t>‹#›</a:t>
            </a:fld>
            <a:endParaRPr lang="en-US" dirty="0"/>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877565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532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08302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5204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B61BEF0D-F0BB-DE4B-95CE-6DB70DBA9567}" type="datetimeFigureOut">
              <a:rPr lang="en-US" smtClean="0"/>
              <a:pPr/>
              <a:t>3/5/16</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136960272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0634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3/5/16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65204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3/5/16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07056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3/5/16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4325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61BEF0D-F0BB-DE4B-95CE-6DB70DBA9567}" type="datetimeFigureOut">
              <a:rPr lang="en-US" smtClean="0"/>
              <a:pPr/>
              <a:t>3/5/16</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97893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61BEF0D-F0BB-DE4B-95CE-6DB70DBA9567}" type="datetimeFigureOut">
              <a:rPr lang="en-US" smtClean="0"/>
              <a:pPr/>
              <a:t>3/5/16</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1052894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B61BEF0D-F0BB-DE4B-95CE-6DB70DBA9567}" type="datetimeFigureOut">
              <a:rPr lang="en-US" smtClean="0"/>
              <a:pPr/>
              <a:t>3/5/16</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D57F1E4F-1CFF-5643-939E-217C01CDF56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96947386"/>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ithub.com/" TargetMode="Externa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9.io/web/sign-up/free" TargetMode="Externa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www.sublimetext.com/" TargetMode="External"/><Relationship Id="rId4" Type="http://schemas.openxmlformats.org/officeDocument/2006/relationships/hyperlink" Target="https://atom.io/" TargetMode="External"/><Relationship Id="rId1" Type="http://schemas.openxmlformats.org/officeDocument/2006/relationships/slideLayout" Target="../slideLayouts/slideLayout2.xml"/><Relationship Id="rId2" Type="http://schemas.openxmlformats.org/officeDocument/2006/relationships/hyperlink" Target="http://babun.github.io/"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python.org/download/releases/2.7.6/" TargetMode="External"/></Relationships>
</file>

<file path=ppt/slides/_rels/slide49.xml.rels><?xml version="1.0" encoding="UTF-8" standalone="yes"?>
<Relationships xmlns="http://schemas.openxmlformats.org/package/2006/relationships"><Relationship Id="rId11" Type="http://schemas.openxmlformats.org/officeDocument/2006/relationships/image" Target="../media/image43.tiff"/><Relationship Id="rId12" Type="http://schemas.openxmlformats.org/officeDocument/2006/relationships/image" Target="../media/image44.tiff"/><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tiff"/><Relationship Id="rId9" Type="http://schemas.openxmlformats.org/officeDocument/2006/relationships/image" Target="../media/image41.tiff"/><Relationship Id="rId10" Type="http://schemas.openxmlformats.org/officeDocument/2006/relationships/image" Target="../media/image4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47.tiff"/><Relationship Id="rId5" Type="http://schemas.openxmlformats.org/officeDocument/2006/relationships/image" Target="../media/image48.tiff"/><Relationship Id="rId6" Type="http://schemas.openxmlformats.org/officeDocument/2006/relationships/image" Target="../media/image49.tiff"/><Relationship Id="rId7" Type="http://schemas.openxmlformats.org/officeDocument/2006/relationships/image" Target="../media/image50.tiff"/><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Jessica.Garson@gmail.com" TargetMode="External"/><Relationship Id="rId3" Type="http://schemas.openxmlformats.org/officeDocument/2006/relationships/hyperlink" Target="mailto:Jessica.Garson@bm.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Programming basics</a:t>
            </a:r>
            <a:endParaRPr lang="en-US" dirty="0"/>
          </a:p>
        </p:txBody>
      </p:sp>
      <p:sp>
        <p:nvSpPr>
          <p:cNvPr id="3" name="Subtitle 2"/>
          <p:cNvSpPr>
            <a:spLocks noGrp="1"/>
          </p:cNvSpPr>
          <p:nvPr>
            <p:ph type="subTitle" idx="1"/>
          </p:nvPr>
        </p:nvSpPr>
        <p:spPr/>
        <p:txBody>
          <a:bodyPr/>
          <a:lstStyle/>
          <a:p>
            <a:r>
              <a:rPr lang="en-US" dirty="0" smtClean="0"/>
              <a:t>Intro to The </a:t>
            </a:r>
            <a:r>
              <a:rPr lang="en-US" dirty="0"/>
              <a:t>C</a:t>
            </a:r>
            <a:r>
              <a:rPr lang="en-US" dirty="0" smtClean="0"/>
              <a:t>ommand </a:t>
            </a:r>
            <a:r>
              <a:rPr lang="en-US" dirty="0"/>
              <a:t>L</a:t>
            </a:r>
            <a:r>
              <a:rPr lang="en-US" dirty="0" smtClean="0"/>
              <a:t>ine and Coding </a:t>
            </a:r>
          </a:p>
          <a:p>
            <a:r>
              <a:rPr lang="en-US" dirty="0" smtClean="0"/>
              <a:t>Open Data Day 2016</a:t>
            </a:r>
            <a:endParaRPr lang="en-US" dirty="0"/>
          </a:p>
        </p:txBody>
      </p:sp>
    </p:spTree>
    <p:extLst>
      <p:ext uri="{BB962C8B-B14F-4D97-AF65-F5344CB8AC3E}">
        <p14:creationId xmlns:p14="http://schemas.microsoft.com/office/powerpoint/2010/main" val="18042893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70467"/>
          </a:xfrm>
        </p:spPr>
        <p:txBody>
          <a:bodyPr/>
          <a:lstStyle/>
          <a:p>
            <a:r>
              <a:rPr lang="en-US" dirty="0" smtClean="0"/>
              <a:t>Linux, Unix and </a:t>
            </a:r>
            <a:r>
              <a:rPr lang="en-US" smtClean="0"/>
              <a:t>Other Systems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9318" y="1456267"/>
            <a:ext cx="4299522" cy="212847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7455" y="1661252"/>
            <a:ext cx="4907972" cy="314989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222" y="3484993"/>
            <a:ext cx="2929660" cy="3097069"/>
          </a:xfrm>
          <a:prstGeom prst="rect">
            <a:avLst/>
          </a:prstGeom>
        </p:spPr>
      </p:pic>
    </p:spTree>
    <p:extLst>
      <p:ext uri="{BB962C8B-B14F-4D97-AF65-F5344CB8AC3E}">
        <p14:creationId xmlns:p14="http://schemas.microsoft.com/office/powerpoint/2010/main" val="11403841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vs </a:t>
            </a:r>
            <a:r>
              <a:rPr lang="en-US" dirty="0" err="1" smtClean="0"/>
              <a:t>Github</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3667" y="1631950"/>
            <a:ext cx="4419600" cy="18415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800" y="3695700"/>
            <a:ext cx="3124200" cy="2603500"/>
          </a:xfrm>
          <a:prstGeom prst="rect">
            <a:avLst/>
          </a:prstGeom>
        </p:spPr>
      </p:pic>
    </p:spTree>
    <p:extLst>
      <p:ext uri="{BB962C8B-B14F-4D97-AF65-F5344CB8AC3E}">
        <p14:creationId xmlns:p14="http://schemas.microsoft.com/office/powerpoint/2010/main" val="14352181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058333"/>
          </a:xfrm>
        </p:spPr>
        <p:txBody>
          <a:bodyPr/>
          <a:lstStyle/>
          <a:p>
            <a:r>
              <a:rPr lang="en-US" dirty="0" smtClean="0"/>
              <a:t>What is Open Source software?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85352" y="1744663"/>
            <a:ext cx="4773695" cy="4122737"/>
          </a:xfrm>
        </p:spPr>
      </p:pic>
    </p:spTree>
    <p:extLst>
      <p:ext uri="{BB962C8B-B14F-4D97-AF65-F5344CB8AC3E}">
        <p14:creationId xmlns:p14="http://schemas.microsoft.com/office/powerpoint/2010/main" val="16606511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859665"/>
          </a:xfrm>
        </p:spPr>
        <p:txBody>
          <a:bodyPr/>
          <a:lstStyle/>
          <a:p>
            <a:r>
              <a:rPr lang="en-US" dirty="0" smtClean="0"/>
              <a:t>A few other </a:t>
            </a:r>
            <a:r>
              <a:rPr lang="en-US" smtClean="0"/>
              <a:t>key terms </a:t>
            </a:r>
            <a:endParaRPr lang="en-US"/>
          </a:p>
        </p:txBody>
      </p:sp>
      <p:sp>
        <p:nvSpPr>
          <p:cNvPr id="3" name="Content Placeholder 2"/>
          <p:cNvSpPr>
            <a:spLocks noGrp="1"/>
          </p:cNvSpPr>
          <p:nvPr>
            <p:ph idx="1"/>
          </p:nvPr>
        </p:nvSpPr>
        <p:spPr>
          <a:xfrm>
            <a:off x="1371600" y="1545465"/>
            <a:ext cx="9601200" cy="4321935"/>
          </a:xfrm>
        </p:spPr>
        <p:txBody>
          <a:bodyPr/>
          <a:lstStyle/>
          <a:p>
            <a:r>
              <a:rPr lang="en-US" dirty="0"/>
              <a:t>Bash scripting - A script for a computer tells the computer what it should do or say. In the context of Bash scripts we are telling the Bash shell what it should do. A Bash script is a plain text file which contains a series of commands</a:t>
            </a:r>
            <a:r>
              <a:rPr lang="en-US" dirty="0" smtClean="0"/>
              <a:t>.</a:t>
            </a:r>
          </a:p>
          <a:p>
            <a:r>
              <a:rPr lang="en-US" dirty="0" smtClean="0"/>
              <a:t>Shell - A </a:t>
            </a:r>
            <a:r>
              <a:rPr lang="en-US" dirty="0"/>
              <a:t>shell is a program that provides the traditional, text-only user interface for Linux and other Unix-like operating systems.</a:t>
            </a:r>
          </a:p>
        </p:txBody>
      </p:sp>
    </p:spTree>
    <p:extLst>
      <p:ext uri="{BB962C8B-B14F-4D97-AF65-F5344CB8AC3E}">
        <p14:creationId xmlns:p14="http://schemas.microsoft.com/office/powerpoint/2010/main" val="120150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we build with code </a:t>
            </a:r>
            <a:endParaRPr lang="en-US" dirty="0"/>
          </a:p>
        </p:txBody>
      </p:sp>
      <p:sp>
        <p:nvSpPr>
          <p:cNvPr id="3" name="Content Placeholder 2"/>
          <p:cNvSpPr>
            <a:spLocks noGrp="1"/>
          </p:cNvSpPr>
          <p:nvPr>
            <p:ph idx="1"/>
          </p:nvPr>
        </p:nvSpPr>
        <p:spPr>
          <a:xfrm>
            <a:off x="1371600" y="1532586"/>
            <a:ext cx="9601200" cy="4334814"/>
          </a:xfrm>
        </p:spPr>
        <p:txBody>
          <a:bodyPr/>
          <a:lstStyle/>
          <a:p>
            <a:r>
              <a:rPr lang="en-US" dirty="0" smtClean="0"/>
              <a:t>Websites</a:t>
            </a:r>
          </a:p>
          <a:p>
            <a:r>
              <a:rPr lang="en-US" dirty="0" smtClean="0"/>
              <a:t>Games </a:t>
            </a:r>
          </a:p>
          <a:p>
            <a:r>
              <a:rPr lang="en-US" dirty="0" smtClean="0"/>
              <a:t>Predictions</a:t>
            </a:r>
          </a:p>
          <a:p>
            <a:r>
              <a:rPr lang="en-US" dirty="0" smtClean="0"/>
              <a:t>Toys </a:t>
            </a:r>
          </a:p>
          <a:p>
            <a:r>
              <a:rPr lang="en-US" dirty="0" smtClean="0"/>
              <a:t>Wearable tech</a:t>
            </a:r>
          </a:p>
          <a:p>
            <a:r>
              <a:rPr lang="en-US" dirty="0" smtClean="0"/>
              <a:t>Make our lives easier </a:t>
            </a:r>
            <a:endParaRPr lang="en-US" dirty="0"/>
          </a:p>
        </p:txBody>
      </p:sp>
    </p:spTree>
    <p:extLst>
      <p:ext uri="{BB962C8B-B14F-4D97-AF65-F5344CB8AC3E}">
        <p14:creationId xmlns:p14="http://schemas.microsoft.com/office/powerpoint/2010/main" val="10229638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121735"/>
          </a:xfrm>
        </p:spPr>
        <p:txBody>
          <a:bodyPr/>
          <a:lstStyle/>
          <a:p>
            <a:r>
              <a:rPr lang="en-US" dirty="0" smtClean="0"/>
              <a:t>What do you need to code?</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0962" y="2286000"/>
            <a:ext cx="6922476" cy="3581400"/>
          </a:xfrm>
        </p:spPr>
      </p:pic>
    </p:spTree>
    <p:extLst>
      <p:ext uri="{BB962C8B-B14F-4D97-AF65-F5344CB8AC3E}">
        <p14:creationId xmlns:p14="http://schemas.microsoft.com/office/powerpoint/2010/main" val="7060433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261534"/>
          </a:xfrm>
        </p:spPr>
        <p:txBody>
          <a:bodyPr>
            <a:normAutofit fontScale="90000"/>
          </a:bodyPr>
          <a:lstStyle/>
          <a:p>
            <a:r>
              <a:rPr lang="en-US" dirty="0" smtClean="0"/>
              <a:t>Let’s make our own </a:t>
            </a:r>
            <a:r>
              <a:rPr lang="en-US" dirty="0" err="1" smtClean="0"/>
              <a:t>GitHub</a:t>
            </a:r>
            <a:r>
              <a:rPr lang="en-US" dirty="0" smtClean="0"/>
              <a:t> profile</a:t>
            </a:r>
            <a:br>
              <a:rPr lang="en-US" dirty="0" smtClean="0"/>
            </a:br>
            <a:r>
              <a:rPr lang="en-US" dirty="0" smtClean="0">
                <a:hlinkClick r:id="rId2"/>
              </a:rPr>
              <a:t>www.github.com</a:t>
            </a:r>
            <a:r>
              <a:rPr lang="en-US" dirty="0" smtClean="0"/>
              <a:t/>
            </a:r>
            <a:br>
              <a:rPr lang="en-US" dirty="0" smtClean="0"/>
            </a:br>
            <a:r>
              <a:rPr lang="en-US" dirty="0"/>
              <a:t/>
            </a:r>
            <a:br>
              <a:rPr lang="en-US" dirty="0"/>
            </a:b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21545" y="2286000"/>
            <a:ext cx="5901310" cy="3581400"/>
          </a:xfrm>
        </p:spPr>
      </p:pic>
    </p:spTree>
    <p:extLst>
      <p:ext uri="{BB962C8B-B14F-4D97-AF65-F5344CB8AC3E}">
        <p14:creationId xmlns:p14="http://schemas.microsoft.com/office/powerpoint/2010/main" val="2267233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546336" cy="1252728"/>
          </a:xfrm>
        </p:spPr>
        <p:txBody>
          <a:bodyPr>
            <a:normAutofit fontScale="90000"/>
          </a:bodyPr>
          <a:lstStyle/>
          <a:p>
            <a:r>
              <a:rPr lang="en-US" dirty="0" smtClean="0"/>
              <a:t>Let’s Create Our Cloud 9 account</a:t>
            </a:r>
            <a:r>
              <a:rPr lang="en-US" dirty="0"/>
              <a:t/>
            </a:r>
            <a:br>
              <a:rPr lang="en-US" dirty="0"/>
            </a:br>
            <a:r>
              <a:rPr lang="en-US" dirty="0">
                <a:hlinkClick r:id="rId2"/>
              </a:rPr>
              <a:t>https://c9.io/web/sign-up/free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8366" y="2286000"/>
            <a:ext cx="6387667" cy="3581400"/>
          </a:xfrm>
        </p:spPr>
      </p:pic>
    </p:spTree>
    <p:extLst>
      <p:ext uri="{BB962C8B-B14F-4D97-AF65-F5344CB8AC3E}">
        <p14:creationId xmlns:p14="http://schemas.microsoft.com/office/powerpoint/2010/main" val="10604946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 20 Questions</a:t>
            </a:r>
            <a:endParaRPr lang="en-US" dirty="0"/>
          </a:p>
        </p:txBody>
      </p:sp>
      <p:sp>
        <p:nvSpPr>
          <p:cNvPr id="3" name="Content Placeholder 2"/>
          <p:cNvSpPr>
            <a:spLocks noGrp="1"/>
          </p:cNvSpPr>
          <p:nvPr>
            <p:ph idx="1"/>
          </p:nvPr>
        </p:nvSpPr>
        <p:spPr>
          <a:xfrm>
            <a:off x="1371600" y="1572768"/>
            <a:ext cx="9601200" cy="4294632"/>
          </a:xfrm>
        </p:spPr>
        <p:txBody>
          <a:bodyPr/>
          <a:lstStyle/>
          <a:p>
            <a:pPr marL="0" indent="0">
              <a:buNone/>
            </a:pPr>
            <a:r>
              <a:rPr lang="en-US" dirty="0" smtClean="0"/>
              <a:t>Let’s as a class play a game</a:t>
            </a:r>
          </a:p>
          <a:p>
            <a:pPr marL="0" indent="0">
              <a:buNone/>
            </a:pPr>
            <a:endParaRPr lang="en-US" dirty="0" smtClean="0"/>
          </a:p>
          <a:p>
            <a:pPr marL="0" indent="0">
              <a:buNone/>
            </a:pPr>
            <a:r>
              <a:rPr lang="en-US" dirty="0" smtClean="0"/>
              <a:t>If you don’t remember how to play 20 questions here is a quick recap: </a:t>
            </a:r>
          </a:p>
          <a:p>
            <a:pPr marL="0" indent="0">
              <a:buNone/>
            </a:pPr>
            <a:r>
              <a:rPr lang="en-US" dirty="0" smtClean="0"/>
              <a:t>One person thinks of an object and the other player gets to guess up to 20 questions to guess the object </a:t>
            </a:r>
            <a:endParaRPr lang="en-US" dirty="0"/>
          </a:p>
        </p:txBody>
      </p:sp>
    </p:spTree>
    <p:extLst>
      <p:ext uri="{BB962C8B-B14F-4D97-AF65-F5344CB8AC3E}">
        <p14:creationId xmlns:p14="http://schemas.microsoft.com/office/powerpoint/2010/main" val="2462472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069848"/>
          </a:xfrm>
        </p:spPr>
        <p:txBody>
          <a:bodyPr/>
          <a:lstStyle/>
          <a:p>
            <a:r>
              <a:rPr lang="en-US" smtClean="0"/>
              <a:t>Debrief</a:t>
            </a:r>
            <a:endParaRPr lang="en-US"/>
          </a:p>
        </p:txBody>
      </p:sp>
      <p:sp>
        <p:nvSpPr>
          <p:cNvPr id="3" name="Content Placeholder 2"/>
          <p:cNvSpPr>
            <a:spLocks noGrp="1"/>
          </p:cNvSpPr>
          <p:nvPr>
            <p:ph idx="1"/>
          </p:nvPr>
        </p:nvSpPr>
        <p:spPr>
          <a:xfrm>
            <a:off x="1371600" y="1536192"/>
            <a:ext cx="9601200" cy="4331208"/>
          </a:xfrm>
        </p:spPr>
        <p:txBody>
          <a:bodyPr/>
          <a:lstStyle/>
          <a:p>
            <a:r>
              <a:rPr lang="en-US" dirty="0" smtClean="0"/>
              <a:t>What logic did you use to help make a guess? </a:t>
            </a:r>
          </a:p>
          <a:p>
            <a:r>
              <a:rPr lang="en-US" dirty="0" smtClean="0"/>
              <a:t>What strategies were effective? </a:t>
            </a:r>
          </a:p>
          <a:p>
            <a:r>
              <a:rPr lang="en-US" dirty="0" smtClean="0"/>
              <a:t>What strategies proved ineffective? </a:t>
            </a:r>
          </a:p>
          <a:p>
            <a:pPr marL="0" indent="0">
              <a:buNone/>
            </a:pPr>
            <a:endParaRPr lang="en-US" dirty="0"/>
          </a:p>
        </p:txBody>
      </p:sp>
    </p:spTree>
    <p:extLst>
      <p:ext uri="{BB962C8B-B14F-4D97-AF65-F5344CB8AC3E}">
        <p14:creationId xmlns:p14="http://schemas.microsoft.com/office/powerpoint/2010/main" val="192818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Purpose of Today’s Class</a:t>
            </a:r>
            <a:endParaRPr lang="en-US" sz="5400" dirty="0"/>
          </a:p>
        </p:txBody>
      </p:sp>
      <p:sp>
        <p:nvSpPr>
          <p:cNvPr id="3" name="Content Placeholder 2"/>
          <p:cNvSpPr>
            <a:spLocks noGrp="1"/>
          </p:cNvSpPr>
          <p:nvPr>
            <p:ph idx="1"/>
          </p:nvPr>
        </p:nvSpPr>
        <p:spPr>
          <a:xfrm>
            <a:off x="1246909" y="1745673"/>
            <a:ext cx="9725891" cy="4121727"/>
          </a:xfrm>
        </p:spPr>
        <p:txBody>
          <a:bodyPr>
            <a:normAutofit/>
          </a:bodyPr>
          <a:lstStyle/>
          <a:p>
            <a:pPr marL="0" indent="0">
              <a:buNone/>
            </a:pPr>
            <a:r>
              <a:rPr lang="en-US" sz="2800" dirty="0"/>
              <a:t>In </a:t>
            </a:r>
            <a:r>
              <a:rPr lang="en-US" sz="2800" dirty="0" smtClean="0"/>
              <a:t>today’s </a:t>
            </a:r>
            <a:r>
              <a:rPr lang="en-US" sz="2800" dirty="0"/>
              <a:t>class we learn about command line environments, getting started with </a:t>
            </a:r>
            <a:r>
              <a:rPr lang="en-US" sz="2800" dirty="0" err="1" smtClean="0"/>
              <a:t>GitHub</a:t>
            </a:r>
            <a:r>
              <a:rPr lang="en-US" sz="2800" dirty="0"/>
              <a:t>, and basic programming logic. </a:t>
            </a:r>
          </a:p>
        </p:txBody>
      </p:sp>
    </p:spTree>
    <p:extLst>
      <p:ext uri="{BB962C8B-B14F-4D97-AF65-F5344CB8AC3E}">
        <p14:creationId xmlns:p14="http://schemas.microsoft.com/office/powerpoint/2010/main" val="1160877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886968"/>
          </a:xfrm>
        </p:spPr>
        <p:txBody>
          <a:bodyPr/>
          <a:lstStyle/>
          <a:p>
            <a:r>
              <a:rPr lang="en-US" dirty="0" smtClean="0"/>
              <a:t>Computer Concepts We Used </a:t>
            </a:r>
            <a:endParaRPr lang="en-US" dirty="0"/>
          </a:p>
        </p:txBody>
      </p:sp>
      <p:sp>
        <p:nvSpPr>
          <p:cNvPr id="3" name="Content Placeholder 2"/>
          <p:cNvSpPr>
            <a:spLocks noGrp="1"/>
          </p:cNvSpPr>
          <p:nvPr>
            <p:ph idx="1"/>
          </p:nvPr>
        </p:nvSpPr>
        <p:spPr>
          <a:xfrm>
            <a:off x="1371600" y="1389888"/>
            <a:ext cx="9601200" cy="4477512"/>
          </a:xfrm>
        </p:spPr>
        <p:txBody>
          <a:bodyPr/>
          <a:lstStyle/>
          <a:p>
            <a:pPr fontAlgn="base"/>
            <a:r>
              <a:rPr lang="en-US" dirty="0"/>
              <a:t>C</a:t>
            </a:r>
            <a:r>
              <a:rPr lang="en-US" dirty="0" smtClean="0"/>
              <a:t>omputational </a:t>
            </a:r>
            <a:r>
              <a:rPr lang="en-US" dirty="0"/>
              <a:t>thinking</a:t>
            </a:r>
          </a:p>
          <a:p>
            <a:pPr fontAlgn="base"/>
            <a:r>
              <a:rPr lang="en-US" dirty="0"/>
              <a:t>L</a:t>
            </a:r>
            <a:r>
              <a:rPr lang="en-US" dirty="0" smtClean="0"/>
              <a:t>inear </a:t>
            </a:r>
            <a:r>
              <a:rPr lang="en-US" dirty="0"/>
              <a:t>search</a:t>
            </a:r>
          </a:p>
          <a:p>
            <a:pPr fontAlgn="base"/>
            <a:r>
              <a:rPr lang="en-US" dirty="0"/>
              <a:t>B</a:t>
            </a:r>
            <a:r>
              <a:rPr lang="en-US" dirty="0" smtClean="0"/>
              <a:t>inary </a:t>
            </a:r>
            <a:r>
              <a:rPr lang="en-US" dirty="0"/>
              <a:t>search</a:t>
            </a:r>
          </a:p>
          <a:p>
            <a:pPr fontAlgn="base"/>
            <a:r>
              <a:rPr lang="en-US" dirty="0"/>
              <a:t>D</a:t>
            </a:r>
            <a:r>
              <a:rPr lang="en-US" dirty="0" smtClean="0"/>
              <a:t>ivide </a:t>
            </a:r>
            <a:r>
              <a:rPr lang="en-US" dirty="0"/>
              <a:t>and conquer</a:t>
            </a:r>
          </a:p>
          <a:p>
            <a:pPr fontAlgn="base"/>
            <a:r>
              <a:rPr lang="en-US" dirty="0"/>
              <a:t>C</a:t>
            </a:r>
            <a:r>
              <a:rPr lang="en-US" dirty="0" smtClean="0"/>
              <a:t>omparing algorithms</a:t>
            </a:r>
            <a:endParaRPr lang="en-US" dirty="0"/>
          </a:p>
        </p:txBody>
      </p:sp>
    </p:spTree>
    <p:extLst>
      <p:ext uri="{BB962C8B-B14F-4D97-AF65-F5344CB8AC3E}">
        <p14:creationId xmlns:p14="http://schemas.microsoft.com/office/powerpoint/2010/main" val="12983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in Cloud 9</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9854" y="1584706"/>
            <a:ext cx="6977413" cy="4424362"/>
          </a:xfrm>
        </p:spPr>
      </p:pic>
    </p:spTree>
    <p:extLst>
      <p:ext uri="{BB962C8B-B14F-4D97-AF65-F5344CB8AC3E}">
        <p14:creationId xmlns:p14="http://schemas.microsoft.com/office/powerpoint/2010/main" val="13576695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am I? </a:t>
            </a:r>
            <a:br>
              <a:rPr lang="en-US" dirty="0" smtClean="0"/>
            </a:br>
            <a:r>
              <a:rPr lang="en-US" dirty="0" err="1" smtClean="0"/>
              <a:t>pwd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0342" y="2171700"/>
            <a:ext cx="9443369" cy="3044244"/>
          </a:xfrm>
        </p:spPr>
      </p:pic>
    </p:spTree>
    <p:extLst>
      <p:ext uri="{BB962C8B-B14F-4D97-AF65-F5344CB8AC3E}">
        <p14:creationId xmlns:p14="http://schemas.microsoft.com/office/powerpoint/2010/main" val="8250603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Show the manual page for a command</a:t>
            </a:r>
            <a:br>
              <a:rPr lang="en-US" dirty="0" smtClean="0"/>
            </a:br>
            <a:r>
              <a:rPr lang="en-US" dirty="0" smtClean="0"/>
              <a:t>man</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8861" y="2798618"/>
            <a:ext cx="10675025" cy="1431636"/>
          </a:xfrm>
        </p:spPr>
      </p:pic>
    </p:spTree>
    <p:extLst>
      <p:ext uri="{BB962C8B-B14F-4D97-AF65-F5344CB8AC3E}">
        <p14:creationId xmlns:p14="http://schemas.microsoft.com/office/powerpoint/2010/main" val="12443164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a new directory</a:t>
            </a:r>
            <a:br>
              <a:rPr lang="en-US" dirty="0" smtClean="0"/>
            </a:br>
            <a:r>
              <a:rPr lang="en-US" dirty="0" err="1" smtClean="0"/>
              <a:t>mkdir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1305" y="2171700"/>
            <a:ext cx="10218687" cy="2232875"/>
          </a:xfrm>
        </p:spPr>
      </p:pic>
    </p:spTree>
    <p:extLst>
      <p:ext uri="{BB962C8B-B14F-4D97-AF65-F5344CB8AC3E}">
        <p14:creationId xmlns:p14="http://schemas.microsoft.com/office/powerpoint/2010/main" val="8309217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Directory</a:t>
            </a:r>
            <a:br>
              <a:rPr lang="en-US" dirty="0" smtClean="0"/>
            </a:br>
            <a:r>
              <a:rPr lang="en-US" dirty="0" smtClean="0"/>
              <a:t>cd </a:t>
            </a:r>
            <a:r>
              <a:rPr lang="en-US" dirty="0" err="1" smtClean="0"/>
              <a:t>directory_name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9712" y="2171699"/>
            <a:ext cx="9821785" cy="1498779"/>
          </a:xfrm>
        </p:spPr>
      </p:pic>
    </p:spTree>
    <p:extLst>
      <p:ext uri="{BB962C8B-B14F-4D97-AF65-F5344CB8AC3E}">
        <p14:creationId xmlns:p14="http://schemas.microsoft.com/office/powerpoint/2010/main" val="14021824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key commands for changing directories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6099" y="2171700"/>
            <a:ext cx="9177177" cy="2381250"/>
          </a:xfrm>
        </p:spPr>
      </p:pic>
    </p:spTree>
    <p:extLst>
      <p:ext uri="{BB962C8B-B14F-4D97-AF65-F5344CB8AC3E}">
        <p14:creationId xmlns:p14="http://schemas.microsoft.com/office/powerpoint/2010/main" val="19106618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new file </a:t>
            </a:r>
            <a:br>
              <a:rPr lang="en-US" dirty="0" smtClean="0"/>
            </a:br>
            <a:r>
              <a:rPr lang="en-US" dirty="0" smtClean="0"/>
              <a:t>touch </a:t>
            </a:r>
            <a:r>
              <a:rPr lang="en-US" dirty="0" err="1" smtClean="0"/>
              <a:t>file_name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9899" y="2266682"/>
            <a:ext cx="10354611" cy="1287887"/>
          </a:xfrm>
        </p:spPr>
      </p:pic>
    </p:spTree>
    <p:extLst>
      <p:ext uri="{BB962C8B-B14F-4D97-AF65-F5344CB8AC3E}">
        <p14:creationId xmlns:p14="http://schemas.microsoft.com/office/powerpoint/2010/main" val="2110222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contents of a directory</a:t>
            </a:r>
            <a:br>
              <a:rPr lang="en-US" dirty="0" smtClean="0"/>
            </a:br>
            <a:r>
              <a:rPr lang="en-US" dirty="0" err="1" smtClean="0"/>
              <a:t>ls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3123" y="2171700"/>
            <a:ext cx="9865018" cy="1318475"/>
          </a:xfrm>
        </p:spPr>
      </p:pic>
    </p:spTree>
    <p:extLst>
      <p:ext uri="{BB962C8B-B14F-4D97-AF65-F5344CB8AC3E}">
        <p14:creationId xmlns:p14="http://schemas.microsoft.com/office/powerpoint/2010/main" val="1743050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the longer contents of a directory</a:t>
            </a:r>
            <a:br>
              <a:rPr lang="en-US" dirty="0" smtClean="0"/>
            </a:br>
            <a:r>
              <a:rPr lang="en-US" dirty="0" err="1" smtClean="0"/>
              <a:t>ls</a:t>
            </a:r>
            <a:r>
              <a:rPr lang="en-US" dirty="0" smtClean="0"/>
              <a:t> –l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4224" y="2493818"/>
            <a:ext cx="9398576" cy="1160318"/>
          </a:xfrm>
        </p:spPr>
      </p:pic>
    </p:spTree>
    <p:extLst>
      <p:ext uri="{BB962C8B-B14F-4D97-AF65-F5344CB8AC3E}">
        <p14:creationId xmlns:p14="http://schemas.microsoft.com/office/powerpoint/2010/main" val="364228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838200"/>
          </a:xfrm>
        </p:spPr>
        <p:txBody>
          <a:bodyPr/>
          <a:lstStyle/>
          <a:p>
            <a:r>
              <a:rPr lang="en-US" dirty="0" smtClean="0"/>
              <a:t>What we </a:t>
            </a:r>
            <a:r>
              <a:rPr lang="en-US" smtClean="0"/>
              <a:t>will Accomplish Today</a:t>
            </a:r>
            <a:endParaRPr lang="en-US"/>
          </a:p>
        </p:txBody>
      </p:sp>
      <p:sp>
        <p:nvSpPr>
          <p:cNvPr id="3" name="Content Placeholder 2"/>
          <p:cNvSpPr>
            <a:spLocks noGrp="1"/>
          </p:cNvSpPr>
          <p:nvPr>
            <p:ph idx="1"/>
          </p:nvPr>
        </p:nvSpPr>
        <p:spPr>
          <a:xfrm>
            <a:off x="1371600" y="1524000"/>
            <a:ext cx="9601200" cy="4343400"/>
          </a:xfrm>
        </p:spPr>
        <p:txBody>
          <a:bodyPr>
            <a:normAutofit/>
          </a:bodyPr>
          <a:lstStyle/>
          <a:p>
            <a:r>
              <a:rPr lang="en-US" dirty="0" smtClean="0"/>
              <a:t>We will create our own </a:t>
            </a:r>
            <a:r>
              <a:rPr lang="en-US" dirty="0" err="1" smtClean="0"/>
              <a:t>GitHub</a:t>
            </a:r>
            <a:r>
              <a:rPr lang="en-US" dirty="0" smtClean="0"/>
              <a:t> profile</a:t>
            </a:r>
          </a:p>
          <a:p>
            <a:r>
              <a:rPr lang="en-US" dirty="0" smtClean="0"/>
              <a:t>Learn about the basics of a command line environment</a:t>
            </a:r>
          </a:p>
          <a:p>
            <a:r>
              <a:rPr lang="en-US" dirty="0" smtClean="0"/>
              <a:t>We will use cloud9 to play around with our Linux environment</a:t>
            </a:r>
          </a:p>
          <a:p>
            <a:r>
              <a:rPr lang="en-US" dirty="0" smtClean="0"/>
              <a:t>Learn some core programming concepts </a:t>
            </a:r>
          </a:p>
          <a:p>
            <a:r>
              <a:rPr lang="en-US" dirty="0"/>
              <a:t>W</a:t>
            </a:r>
            <a:r>
              <a:rPr lang="en-US" dirty="0" smtClean="0"/>
              <a:t>rite our first program</a:t>
            </a:r>
          </a:p>
          <a:p>
            <a:r>
              <a:rPr lang="en-US" dirty="0" smtClean="0"/>
              <a:t>Run our first program</a:t>
            </a:r>
          </a:p>
          <a:p>
            <a:r>
              <a:rPr lang="en-US" dirty="0" smtClean="0"/>
              <a:t>Learn how to set up our own environment on our home machine</a:t>
            </a:r>
          </a:p>
          <a:p>
            <a:endParaRPr lang="en-US" dirty="0"/>
          </a:p>
        </p:txBody>
      </p:sp>
    </p:spTree>
    <p:extLst>
      <p:ext uri="{BB962C8B-B14F-4D97-AF65-F5344CB8AC3E}">
        <p14:creationId xmlns:p14="http://schemas.microsoft.com/office/powerpoint/2010/main" val="7455983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a File</a:t>
            </a:r>
            <a:br>
              <a:rPr lang="en-US" dirty="0" smtClean="0"/>
            </a:br>
            <a:r>
              <a:rPr lang="en-US" dirty="0" err="1" smtClean="0"/>
              <a:t>rm</a:t>
            </a:r>
            <a:r>
              <a:rPr lang="en-US" dirty="0" smtClean="0"/>
              <a:t>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2382983"/>
            <a:ext cx="9417971" cy="1523999"/>
          </a:xfrm>
        </p:spPr>
      </p:pic>
    </p:spTree>
    <p:extLst>
      <p:ext uri="{BB962C8B-B14F-4D97-AF65-F5344CB8AC3E}">
        <p14:creationId xmlns:p14="http://schemas.microsoft.com/office/powerpoint/2010/main" val="149798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Move a file</a:t>
            </a:r>
            <a:br>
              <a:rPr lang="en-US" dirty="0" smtClean="0"/>
            </a:br>
            <a:r>
              <a:rPr lang="en-US" dirty="0" smtClean="0"/>
              <a:t>mv</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2171700"/>
            <a:ext cx="10178805" cy="1362364"/>
          </a:xfrm>
        </p:spPr>
      </p:pic>
    </p:spTree>
    <p:extLst>
      <p:ext uri="{BB962C8B-B14F-4D97-AF65-F5344CB8AC3E}">
        <p14:creationId xmlns:p14="http://schemas.microsoft.com/office/powerpoint/2010/main" val="356426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Clear the contents of command line window</a:t>
            </a:r>
            <a:br>
              <a:rPr lang="en-US" dirty="0" smtClean="0"/>
            </a:br>
            <a:r>
              <a:rPr lang="en-US" dirty="0" smtClean="0"/>
              <a:t>clear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8268" y="2171699"/>
            <a:ext cx="9800938" cy="2261755"/>
          </a:xfrm>
        </p:spPr>
      </p:pic>
    </p:spTree>
    <p:extLst>
      <p:ext uri="{BB962C8B-B14F-4D97-AF65-F5344CB8AC3E}">
        <p14:creationId xmlns:p14="http://schemas.microsoft.com/office/powerpoint/2010/main" val="18841676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tree diagram of contents </a:t>
            </a:r>
            <a:br>
              <a:rPr lang="en-US" dirty="0" smtClean="0"/>
            </a:br>
            <a:r>
              <a:rPr lang="en-US" dirty="0" smtClean="0"/>
              <a:t>Tree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5315" y="2549236"/>
            <a:ext cx="8106594" cy="2881746"/>
          </a:xfrm>
        </p:spPr>
      </p:pic>
    </p:spTree>
    <p:extLst>
      <p:ext uri="{BB962C8B-B14F-4D97-AF65-F5344CB8AC3E}">
        <p14:creationId xmlns:p14="http://schemas.microsoft.com/office/powerpoint/2010/main" val="324763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a directory</a:t>
            </a:r>
            <a:br>
              <a:rPr lang="en-US" dirty="0" smtClean="0"/>
            </a:br>
            <a:r>
              <a:rPr lang="en-US" dirty="0" err="1" smtClean="0"/>
              <a:t>rm</a:t>
            </a:r>
            <a:r>
              <a:rPr lang="en-US" dirty="0" smtClean="0"/>
              <a:t> –r </a:t>
            </a:r>
            <a:r>
              <a:rPr lang="en-US" dirty="0" err="1" smtClean="0"/>
              <a:t>directoryname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2436" y="2493818"/>
            <a:ext cx="10319528" cy="1022927"/>
          </a:xfrm>
        </p:spPr>
      </p:pic>
    </p:spTree>
    <p:extLst>
      <p:ext uri="{BB962C8B-B14F-4D97-AF65-F5344CB8AC3E}">
        <p14:creationId xmlns:p14="http://schemas.microsoft.com/office/powerpoint/2010/main" val="3322667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a file </a:t>
            </a:r>
            <a:br>
              <a:rPr lang="en-US" dirty="0" smtClean="0"/>
            </a:br>
            <a:r>
              <a:rPr lang="en-US" dirty="0" smtClean="0"/>
              <a:t>cat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8473" y="2410692"/>
            <a:ext cx="10575086" cy="1773380"/>
          </a:xfrm>
        </p:spPr>
      </p:pic>
    </p:spTree>
    <p:extLst>
      <p:ext uri="{BB962C8B-B14F-4D97-AF65-F5344CB8AC3E}">
        <p14:creationId xmlns:p14="http://schemas.microsoft.com/office/powerpoint/2010/main" val="5017728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t>
            </a:r>
            <a:r>
              <a:rPr lang="en-US" dirty="0" smtClean="0"/>
              <a:t>ells </a:t>
            </a:r>
            <a:r>
              <a:rPr lang="en-US" dirty="0"/>
              <a:t>you how many lines, words and characters there are in a </a:t>
            </a:r>
            <a:r>
              <a:rPr lang="en-US" dirty="0" smtClean="0"/>
              <a:t>file</a:t>
            </a:r>
            <a:br>
              <a:rPr lang="en-US" dirty="0" smtClean="0"/>
            </a:br>
            <a:r>
              <a:rPr lang="en-US" dirty="0" err="1" smtClean="0"/>
              <a:t>wc</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5949" y="3103419"/>
            <a:ext cx="8740227" cy="665017"/>
          </a:xfrm>
        </p:spPr>
      </p:pic>
    </p:spTree>
    <p:extLst>
      <p:ext uri="{BB962C8B-B14F-4D97-AF65-F5344CB8AC3E}">
        <p14:creationId xmlns:p14="http://schemas.microsoft.com/office/powerpoint/2010/main" val="1586903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few tricks </a:t>
            </a:r>
            <a:endParaRPr lang="en-US" dirty="0"/>
          </a:p>
        </p:txBody>
      </p:sp>
      <p:sp>
        <p:nvSpPr>
          <p:cNvPr id="3" name="Content Placeholder 2"/>
          <p:cNvSpPr>
            <a:spLocks noGrp="1"/>
          </p:cNvSpPr>
          <p:nvPr>
            <p:ph idx="1"/>
          </p:nvPr>
        </p:nvSpPr>
        <p:spPr>
          <a:xfrm>
            <a:off x="1371600" y="1648496"/>
            <a:ext cx="9601200" cy="4218904"/>
          </a:xfrm>
        </p:spPr>
        <p:txBody>
          <a:bodyPr/>
          <a:lstStyle/>
          <a:p>
            <a:r>
              <a:rPr lang="en-US" dirty="0" smtClean="0"/>
              <a:t>Tab complete </a:t>
            </a:r>
          </a:p>
          <a:p>
            <a:r>
              <a:rPr lang="en-US" dirty="0" smtClean="0"/>
              <a:t>The up arrow</a:t>
            </a:r>
          </a:p>
          <a:p>
            <a:r>
              <a:rPr lang="en-US" dirty="0" smtClean="0"/>
              <a:t>The down arrow</a:t>
            </a:r>
            <a:endParaRPr lang="en-US" dirty="0"/>
          </a:p>
        </p:txBody>
      </p:sp>
    </p:spTree>
    <p:extLst>
      <p:ext uri="{BB962C8B-B14F-4D97-AF65-F5344CB8AC3E}">
        <p14:creationId xmlns:p14="http://schemas.microsoft.com/office/powerpoint/2010/main" val="17881759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Around On The Command Line</a:t>
            </a:r>
            <a:endParaRPr lang="en-US" dirty="0"/>
          </a:p>
        </p:txBody>
      </p:sp>
      <p:sp>
        <p:nvSpPr>
          <p:cNvPr id="3" name="Content Placeholder 2"/>
          <p:cNvSpPr>
            <a:spLocks noGrp="1"/>
          </p:cNvSpPr>
          <p:nvPr>
            <p:ph idx="1"/>
          </p:nvPr>
        </p:nvSpPr>
        <p:spPr/>
        <p:txBody>
          <a:bodyPr/>
          <a:lstStyle/>
          <a:p>
            <a:r>
              <a:rPr lang="en-US" dirty="0" smtClean="0"/>
              <a:t>Let’s take a few minutes to create a few files, move some files and generally play around to get to know the command line. </a:t>
            </a:r>
            <a:endParaRPr lang="en-US" dirty="0"/>
          </a:p>
        </p:txBody>
      </p:sp>
    </p:spTree>
    <p:extLst>
      <p:ext uri="{BB962C8B-B14F-4D97-AF65-F5344CB8AC3E}">
        <p14:creationId xmlns:p14="http://schemas.microsoft.com/office/powerpoint/2010/main" val="1920488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First Python Program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4564" y="1481138"/>
            <a:ext cx="7895271" cy="4386262"/>
          </a:xfrm>
        </p:spPr>
      </p:pic>
    </p:spTree>
    <p:extLst>
      <p:ext uri="{BB962C8B-B14F-4D97-AF65-F5344CB8AC3E}">
        <p14:creationId xmlns:p14="http://schemas.microsoft.com/office/powerpoint/2010/main" val="10467412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 We </a:t>
            </a:r>
            <a:r>
              <a:rPr lang="en-US" dirty="0"/>
              <a:t>W</a:t>
            </a:r>
            <a:r>
              <a:rPr lang="en-US" dirty="0" smtClean="0"/>
              <a:t>ill </a:t>
            </a:r>
            <a:r>
              <a:rPr lang="en-US" dirty="0"/>
              <a:t>L</a:t>
            </a:r>
            <a:r>
              <a:rPr lang="en-US" dirty="0" smtClean="0"/>
              <a:t>earn </a:t>
            </a:r>
            <a:r>
              <a:rPr lang="en-US" dirty="0"/>
              <a:t>H</a:t>
            </a:r>
            <a:r>
              <a:rPr lang="en-US" dirty="0" smtClean="0"/>
              <a:t>ow Learn to Code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22775" y="1828800"/>
            <a:ext cx="3581400" cy="3581400"/>
          </a:xfrm>
        </p:spPr>
      </p:pic>
    </p:spTree>
    <p:extLst>
      <p:ext uri="{BB962C8B-B14F-4D97-AF65-F5344CB8AC3E}">
        <p14:creationId xmlns:p14="http://schemas.microsoft.com/office/powerpoint/2010/main" val="3873464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First Python Program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1442" y="1878418"/>
            <a:ext cx="6553200" cy="2057400"/>
          </a:xfrm>
        </p:spPr>
      </p:pic>
    </p:spTree>
    <p:extLst>
      <p:ext uri="{BB962C8B-B14F-4D97-AF65-F5344CB8AC3E}">
        <p14:creationId xmlns:p14="http://schemas.microsoft.com/office/powerpoint/2010/main" val="12093791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our first program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6729" y="2171700"/>
            <a:ext cx="9644903" cy="723900"/>
          </a:xfrm>
        </p:spPr>
      </p:pic>
    </p:spTree>
    <p:extLst>
      <p:ext uri="{BB962C8B-B14F-4D97-AF65-F5344CB8AC3E}">
        <p14:creationId xmlns:p14="http://schemas.microsoft.com/office/powerpoint/2010/main" val="1086392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2</a:t>
            </a:r>
            <a:r>
              <a:rPr lang="en-US" baseline="30000" dirty="0" smtClean="0"/>
              <a:t>nd</a:t>
            </a:r>
            <a:r>
              <a:rPr lang="en-US" dirty="0" smtClean="0"/>
              <a:t> Python Program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9451" y="1828801"/>
            <a:ext cx="8280634" cy="4210492"/>
          </a:xfrm>
        </p:spPr>
      </p:pic>
    </p:spTree>
    <p:extLst>
      <p:ext uri="{BB962C8B-B14F-4D97-AF65-F5344CB8AC3E}">
        <p14:creationId xmlns:p14="http://schemas.microsoft.com/office/powerpoint/2010/main" val="4060110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925286"/>
          </a:xfrm>
        </p:spPr>
        <p:txBody>
          <a:bodyPr/>
          <a:lstStyle/>
          <a:p>
            <a:r>
              <a:rPr lang="en-US" smtClean="0"/>
              <a:t>My Favorite Thing About Code</a:t>
            </a:r>
            <a:endParaRPr lang="en-US"/>
          </a:p>
        </p:txBody>
      </p:sp>
      <p:sp>
        <p:nvSpPr>
          <p:cNvPr id="3" name="Content Placeholder 2"/>
          <p:cNvSpPr>
            <a:spLocks noGrp="1"/>
          </p:cNvSpPr>
          <p:nvPr>
            <p:ph idx="1"/>
          </p:nvPr>
        </p:nvSpPr>
        <p:spPr>
          <a:xfrm>
            <a:off x="1371600" y="1611086"/>
            <a:ext cx="9601200" cy="4256314"/>
          </a:xfrm>
        </p:spPr>
        <p:txBody>
          <a:bodyPr/>
          <a:lstStyle/>
          <a:p>
            <a:r>
              <a:rPr lang="en-US" dirty="0" smtClean="0"/>
              <a:t>There is no right answer here. There are many ways to write a program that accomplishes the same goals in different ways. Feel free to make changes here and make this your own. </a:t>
            </a:r>
            <a:endParaRPr lang="en-US" dirty="0"/>
          </a:p>
        </p:txBody>
      </p:sp>
    </p:spTree>
    <p:extLst>
      <p:ext uri="{BB962C8B-B14F-4D97-AF65-F5344CB8AC3E}">
        <p14:creationId xmlns:p14="http://schemas.microsoft.com/office/powerpoint/2010/main" val="1253207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919480"/>
          </a:xfrm>
        </p:spPr>
        <p:txBody>
          <a:bodyPr/>
          <a:lstStyle/>
          <a:p>
            <a:r>
              <a:rPr lang="en-US" smtClean="0"/>
              <a:t>Challenge</a:t>
            </a:r>
            <a:endParaRPr lang="en-US"/>
          </a:p>
        </p:txBody>
      </p:sp>
      <p:sp>
        <p:nvSpPr>
          <p:cNvPr id="3" name="Content Placeholder 2"/>
          <p:cNvSpPr>
            <a:spLocks noGrp="1"/>
          </p:cNvSpPr>
          <p:nvPr>
            <p:ph idx="1"/>
          </p:nvPr>
        </p:nvSpPr>
        <p:spPr>
          <a:xfrm>
            <a:off x="1371600" y="1605280"/>
            <a:ext cx="9601200" cy="4262120"/>
          </a:xfrm>
        </p:spPr>
        <p:txBody>
          <a:bodyPr>
            <a:normAutofit/>
          </a:bodyPr>
          <a:lstStyle/>
          <a:p>
            <a:r>
              <a:rPr lang="en-US" dirty="0" smtClean="0"/>
              <a:t>Create your own text based game </a:t>
            </a:r>
            <a:endParaRPr lang="en-US" dirty="0"/>
          </a:p>
        </p:txBody>
      </p:sp>
    </p:spTree>
    <p:extLst>
      <p:ext uri="{BB962C8B-B14F-4D97-AF65-F5344CB8AC3E}">
        <p14:creationId xmlns:p14="http://schemas.microsoft.com/office/powerpoint/2010/main" val="184803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and around and adjust the 2</a:t>
            </a:r>
            <a:r>
              <a:rPr lang="en-US" baseline="30000" dirty="0" smtClean="0"/>
              <a:t>nd</a:t>
            </a:r>
            <a:r>
              <a:rPr lang="en-US" dirty="0" smtClean="0"/>
              <a:t> program</a:t>
            </a:r>
            <a:endParaRPr lang="en-US" dirty="0"/>
          </a:p>
        </p:txBody>
      </p:sp>
      <p:sp>
        <p:nvSpPr>
          <p:cNvPr id="3" name="Content Placeholder 2"/>
          <p:cNvSpPr>
            <a:spLocks noGrp="1"/>
          </p:cNvSpPr>
          <p:nvPr>
            <p:ph idx="1"/>
          </p:nvPr>
        </p:nvSpPr>
        <p:spPr/>
        <p:txBody>
          <a:bodyPr/>
          <a:lstStyle/>
          <a:p>
            <a:r>
              <a:rPr lang="en-US" dirty="0" smtClean="0"/>
              <a:t>Make changes a you see fit </a:t>
            </a:r>
          </a:p>
          <a:p>
            <a:r>
              <a:rPr lang="en-US" dirty="0" smtClean="0"/>
              <a:t>Run the program when you are ready </a:t>
            </a:r>
          </a:p>
          <a:p>
            <a:r>
              <a:rPr lang="en-US" dirty="0" smtClean="0"/>
              <a:t>Let me know if you have any questions</a:t>
            </a:r>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11313592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This at Home</a:t>
            </a:r>
            <a:endParaRPr lang="en-US" dirty="0"/>
          </a:p>
        </p:txBody>
      </p:sp>
      <p:sp>
        <p:nvSpPr>
          <p:cNvPr id="3" name="Content Placeholder 2"/>
          <p:cNvSpPr>
            <a:spLocks noGrp="1"/>
          </p:cNvSpPr>
          <p:nvPr>
            <p:ph idx="1"/>
          </p:nvPr>
        </p:nvSpPr>
        <p:spPr>
          <a:xfrm>
            <a:off x="1371600" y="1554480"/>
            <a:ext cx="9601200" cy="4312920"/>
          </a:xfrm>
        </p:spPr>
        <p:txBody>
          <a:bodyPr/>
          <a:lstStyle/>
          <a:p>
            <a:pPr marL="0" indent="0">
              <a:buNone/>
            </a:pPr>
            <a:r>
              <a:rPr lang="en-US" dirty="0" smtClean="0"/>
              <a:t>Shell Environments </a:t>
            </a:r>
          </a:p>
          <a:p>
            <a:r>
              <a:rPr lang="en-US" dirty="0" smtClean="0"/>
              <a:t>On a mac – there is a Linux environment that comes pre-installed called the terminal </a:t>
            </a:r>
          </a:p>
          <a:p>
            <a:pPr lvl="1"/>
            <a:r>
              <a:rPr lang="en-US" dirty="0" smtClean="0"/>
              <a:t>To get to the terminal go to finder select utilities and inside the folder you should </a:t>
            </a:r>
          </a:p>
          <a:p>
            <a:pPr lvl="2"/>
            <a:r>
              <a:rPr lang="en-US" dirty="0" smtClean="0"/>
              <a:t>On a PC – There are many options but I really like </a:t>
            </a:r>
            <a:r>
              <a:rPr lang="en-US" dirty="0" err="1" smtClean="0"/>
              <a:t>babun</a:t>
            </a:r>
            <a:r>
              <a:rPr lang="en-US" dirty="0"/>
              <a:t> - </a:t>
            </a:r>
            <a:r>
              <a:rPr lang="en-US" dirty="0">
                <a:hlinkClick r:id="rId2"/>
              </a:rPr>
              <a:t>http://babun.github.io</a:t>
            </a:r>
            <a:r>
              <a:rPr lang="en-US" dirty="0" smtClean="0">
                <a:hlinkClick r:id="rId2"/>
              </a:rPr>
              <a:t>/</a:t>
            </a:r>
            <a:endParaRPr lang="en-US" dirty="0" smtClean="0"/>
          </a:p>
          <a:p>
            <a:pPr marL="0" lvl="2" indent="0">
              <a:buNone/>
            </a:pPr>
            <a:endParaRPr lang="en-US" dirty="0" smtClean="0"/>
          </a:p>
          <a:p>
            <a:pPr marL="0" lvl="2" indent="0">
              <a:buNone/>
            </a:pPr>
            <a:r>
              <a:rPr lang="en-US" dirty="0" smtClean="0"/>
              <a:t>Text Editors </a:t>
            </a:r>
          </a:p>
          <a:p>
            <a:pPr lvl="2"/>
            <a:r>
              <a:rPr lang="en-US" dirty="0"/>
              <a:t>Sublime Text - </a:t>
            </a:r>
            <a:r>
              <a:rPr lang="en-US" dirty="0">
                <a:hlinkClick r:id="rId3"/>
              </a:rPr>
              <a:t>http://www.sublimetext.com</a:t>
            </a:r>
            <a:r>
              <a:rPr lang="en-US" dirty="0" smtClean="0">
                <a:hlinkClick r:id="rId3"/>
              </a:rPr>
              <a:t>/</a:t>
            </a:r>
            <a:endParaRPr lang="en-US" dirty="0" smtClean="0"/>
          </a:p>
          <a:p>
            <a:pPr lvl="2"/>
            <a:r>
              <a:rPr lang="en-US" dirty="0"/>
              <a:t>Atom - </a:t>
            </a:r>
            <a:r>
              <a:rPr lang="en-US" dirty="0">
                <a:hlinkClick r:id="rId4"/>
              </a:rPr>
              <a:t>https://atom.io</a:t>
            </a:r>
            <a:r>
              <a:rPr lang="en-US" dirty="0" smtClean="0">
                <a:hlinkClick r:id="rId4"/>
              </a:rPr>
              <a:t>/</a:t>
            </a:r>
            <a:endParaRPr lang="en-US" dirty="0" smtClean="0"/>
          </a:p>
          <a:p>
            <a:pPr lvl="2"/>
            <a:r>
              <a:rPr lang="en-US" dirty="0"/>
              <a:t>Notepad ++ for PC only - https://notepad-plus-</a:t>
            </a:r>
            <a:r>
              <a:rPr lang="en-US" dirty="0" err="1"/>
              <a:t>plus.org</a:t>
            </a:r>
            <a:r>
              <a:rPr lang="en-US" dirty="0"/>
              <a:t>/</a:t>
            </a:r>
            <a:endParaRPr lang="en-US" dirty="0" smtClean="0"/>
          </a:p>
        </p:txBody>
      </p:sp>
    </p:spTree>
    <p:extLst>
      <p:ext uri="{BB962C8B-B14F-4D97-AF65-F5344CB8AC3E}">
        <p14:creationId xmlns:p14="http://schemas.microsoft.com/office/powerpoint/2010/main" val="19832284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40360"/>
            <a:ext cx="9601200" cy="1485900"/>
          </a:xfrm>
        </p:spPr>
        <p:txBody>
          <a:bodyPr/>
          <a:lstStyle/>
          <a:p>
            <a:r>
              <a:rPr lang="en-US" dirty="0"/>
              <a:t>Installing Python on your Computer – </a:t>
            </a:r>
            <a:r>
              <a:rPr lang="en-US" dirty="0" smtClean="0"/>
              <a:t>Macs</a:t>
            </a:r>
            <a:endParaRPr lang="en-US" dirty="0"/>
          </a:p>
        </p:txBody>
      </p:sp>
      <p:sp>
        <p:nvSpPr>
          <p:cNvPr id="3" name="Content Placeholder 2"/>
          <p:cNvSpPr>
            <a:spLocks noGrp="1"/>
          </p:cNvSpPr>
          <p:nvPr>
            <p:ph idx="1"/>
          </p:nvPr>
        </p:nvSpPr>
        <p:spPr>
          <a:xfrm>
            <a:off x="1371600" y="1826260"/>
            <a:ext cx="9601200" cy="4041140"/>
          </a:xfrm>
        </p:spPr>
        <p:txBody>
          <a:bodyPr/>
          <a:lstStyle/>
          <a:p>
            <a:r>
              <a:rPr lang="en-US" dirty="0"/>
              <a:t>Python comes bundled with Macs already, so there's no extra setup for now. You'll want to check which version you have, but it's not super important for writing your first scripts.</a:t>
            </a:r>
            <a:endParaRPr lang="en-US" dirty="0"/>
          </a:p>
        </p:txBody>
      </p:sp>
    </p:spTree>
    <p:extLst>
      <p:ext uri="{BB962C8B-B14F-4D97-AF65-F5344CB8AC3E}">
        <p14:creationId xmlns:p14="http://schemas.microsoft.com/office/powerpoint/2010/main" val="3495174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59080"/>
            <a:ext cx="9601200" cy="1021080"/>
          </a:xfrm>
        </p:spPr>
        <p:txBody>
          <a:bodyPr>
            <a:normAutofit fontScale="90000"/>
          </a:bodyPr>
          <a:lstStyle/>
          <a:p>
            <a:r>
              <a:rPr lang="en-US" dirty="0" smtClean="0"/>
              <a:t>Installing Python on your Computer – PC and Linux</a:t>
            </a:r>
            <a:endParaRPr lang="en-US" dirty="0"/>
          </a:p>
        </p:txBody>
      </p:sp>
      <p:sp>
        <p:nvSpPr>
          <p:cNvPr id="3" name="Content Placeholder 2"/>
          <p:cNvSpPr>
            <a:spLocks noGrp="1"/>
          </p:cNvSpPr>
          <p:nvPr>
            <p:ph idx="1"/>
          </p:nvPr>
        </p:nvSpPr>
        <p:spPr>
          <a:xfrm>
            <a:off x="1371600" y="1706880"/>
            <a:ext cx="9601200" cy="4160520"/>
          </a:xfrm>
        </p:spPr>
        <p:txBody>
          <a:bodyPr/>
          <a:lstStyle/>
          <a:p>
            <a:pPr marL="0" indent="0">
              <a:buNone/>
            </a:pPr>
            <a:r>
              <a:rPr lang="en-US" b="1" dirty="0"/>
              <a:t>Running Python in Windows or </a:t>
            </a:r>
            <a:r>
              <a:rPr lang="en-US" b="1" dirty="0" smtClean="0"/>
              <a:t>Linux </a:t>
            </a:r>
            <a:endParaRPr lang="en-US" b="1" dirty="0"/>
          </a:p>
          <a:p>
            <a:pPr marL="0" indent="0">
              <a:buNone/>
            </a:pPr>
            <a:r>
              <a:rPr lang="en-US" dirty="0"/>
              <a:t>Download and install Python </a:t>
            </a:r>
            <a:r>
              <a:rPr lang="en-US" dirty="0" smtClean="0"/>
              <a:t>from here</a:t>
            </a:r>
            <a:r>
              <a:rPr lang="en-US" dirty="0"/>
              <a:t>: </a:t>
            </a:r>
            <a:r>
              <a:rPr lang="en-US" dirty="0">
                <a:hlinkClick r:id="rId2"/>
              </a:rPr>
              <a:t>http://www.python.org/download/releases/2.7.6/</a:t>
            </a:r>
            <a:endParaRPr lang="en-US" dirty="0"/>
          </a:p>
          <a:p>
            <a:pPr marL="0" indent="0">
              <a:buNone/>
            </a:pPr>
            <a:r>
              <a:rPr lang="en-US" dirty="0"/>
              <a:t>I prefer to use IDLE (bundled with Python) over the command prompt when possible -- simply put, it's easier to use. If you need to run Python scripts from the command line, the Mac instructions below will work with minimal adjustment.</a:t>
            </a:r>
          </a:p>
          <a:p>
            <a:pPr marL="0" indent="0">
              <a:buNone/>
            </a:pPr>
            <a:r>
              <a:rPr lang="en-US" dirty="0"/>
              <a:t>When you run IDLE, you'll automatically be in the interactive interpreter mode where you can run Python commands one at a time.</a:t>
            </a:r>
          </a:p>
          <a:p>
            <a:pPr marL="0" indent="0">
              <a:buNone/>
            </a:pPr>
            <a:r>
              <a:rPr lang="en-US" dirty="0"/>
              <a:t>To create a new file from IDLE, go to File &gt; New Window. A new, blank screen will open up where you can create your Python projects.</a:t>
            </a:r>
          </a:p>
          <a:p>
            <a:pPr marL="0" indent="0">
              <a:buNone/>
            </a:pPr>
            <a:r>
              <a:rPr lang="en-US" dirty="0"/>
              <a:t>When you have a Python file open in IDLE, you can run it at any time by pressing </a:t>
            </a:r>
            <a:r>
              <a:rPr lang="en-US" b="1" dirty="0"/>
              <a:t>F5</a:t>
            </a:r>
            <a:r>
              <a:rPr lang="en-US" dirty="0"/>
              <a:t>.</a:t>
            </a:r>
          </a:p>
          <a:p>
            <a:endParaRPr lang="en-US" dirty="0" smtClean="0"/>
          </a:p>
        </p:txBody>
      </p:sp>
    </p:spTree>
    <p:extLst>
      <p:ext uri="{BB962C8B-B14F-4D97-AF65-F5344CB8AC3E}">
        <p14:creationId xmlns:p14="http://schemas.microsoft.com/office/powerpoint/2010/main" val="1160877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coolest thing about DC right now </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4813" y="1472860"/>
            <a:ext cx="1912333" cy="1912333"/>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570" y="1569325"/>
            <a:ext cx="3295586" cy="207621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3133" y="2607435"/>
            <a:ext cx="2118574" cy="211857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817" y="3495448"/>
            <a:ext cx="1561456" cy="1637414"/>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7613" y="3856750"/>
            <a:ext cx="2895527" cy="474545"/>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1580" y="1913560"/>
            <a:ext cx="2219036" cy="1117500"/>
          </a:xfrm>
          <a:prstGeom prst="rect">
            <a:avLst/>
          </a:prstGeom>
        </p:spPr>
      </p:pic>
      <p:pic>
        <p:nvPicPr>
          <p:cNvPr id="3" name="Picture 2"/>
          <p:cNvPicPr>
            <a:picLocks noChangeAspect="1"/>
          </p:cNvPicPr>
          <p:nvPr/>
        </p:nvPicPr>
        <p:blipFill>
          <a:blip r:embed="rId8"/>
          <a:stretch>
            <a:fillRect/>
          </a:stretch>
        </p:blipFill>
        <p:spPr>
          <a:xfrm>
            <a:off x="3099599" y="3712211"/>
            <a:ext cx="2958021" cy="1255439"/>
          </a:xfrm>
          <a:prstGeom prst="rect">
            <a:avLst/>
          </a:prstGeom>
        </p:spPr>
      </p:pic>
      <p:pic>
        <p:nvPicPr>
          <p:cNvPr id="5" name="Picture 4"/>
          <p:cNvPicPr>
            <a:picLocks noChangeAspect="1"/>
          </p:cNvPicPr>
          <p:nvPr/>
        </p:nvPicPr>
        <p:blipFill>
          <a:blip r:embed="rId9"/>
          <a:stretch>
            <a:fillRect/>
          </a:stretch>
        </p:blipFill>
        <p:spPr>
          <a:xfrm>
            <a:off x="6997140" y="4923480"/>
            <a:ext cx="2286000" cy="1524000"/>
          </a:xfrm>
          <a:prstGeom prst="rect">
            <a:avLst/>
          </a:prstGeom>
        </p:spPr>
      </p:pic>
      <p:pic>
        <p:nvPicPr>
          <p:cNvPr id="8" name="Picture 7"/>
          <p:cNvPicPr>
            <a:picLocks noChangeAspect="1"/>
          </p:cNvPicPr>
          <p:nvPr/>
        </p:nvPicPr>
        <p:blipFill>
          <a:blip r:embed="rId10"/>
          <a:stretch>
            <a:fillRect/>
          </a:stretch>
        </p:blipFill>
        <p:spPr>
          <a:xfrm>
            <a:off x="10151734" y="4945267"/>
            <a:ext cx="1642132" cy="1642132"/>
          </a:xfrm>
          <a:prstGeom prst="rect">
            <a:avLst/>
          </a:prstGeom>
        </p:spPr>
      </p:pic>
      <p:pic>
        <p:nvPicPr>
          <p:cNvPr id="12" name="Picture 11"/>
          <p:cNvPicPr>
            <a:picLocks noChangeAspect="1"/>
          </p:cNvPicPr>
          <p:nvPr/>
        </p:nvPicPr>
        <p:blipFill>
          <a:blip r:embed="rId11"/>
          <a:stretch>
            <a:fillRect/>
          </a:stretch>
        </p:blipFill>
        <p:spPr>
          <a:xfrm>
            <a:off x="9517981" y="1319122"/>
            <a:ext cx="1991606" cy="1053338"/>
          </a:xfrm>
          <a:prstGeom prst="rect">
            <a:avLst/>
          </a:prstGeom>
        </p:spPr>
      </p:pic>
      <p:pic>
        <p:nvPicPr>
          <p:cNvPr id="13" name="Picture 12"/>
          <p:cNvPicPr>
            <a:picLocks noChangeAspect="1"/>
          </p:cNvPicPr>
          <p:nvPr/>
        </p:nvPicPr>
        <p:blipFill>
          <a:blip r:embed="rId12"/>
          <a:stretch>
            <a:fillRect/>
          </a:stretch>
        </p:blipFill>
        <p:spPr>
          <a:xfrm>
            <a:off x="1524000" y="5393212"/>
            <a:ext cx="4863613" cy="1308739"/>
          </a:xfrm>
          <a:prstGeom prst="rect">
            <a:avLst/>
          </a:prstGeom>
        </p:spPr>
      </p:pic>
    </p:spTree>
    <p:extLst>
      <p:ext uri="{BB962C8B-B14F-4D97-AF65-F5344CB8AC3E}">
        <p14:creationId xmlns:p14="http://schemas.microsoft.com/office/powerpoint/2010/main" val="18266204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Why Code? </a:t>
            </a:r>
            <a:endParaRPr lang="en-US" sz="5400" dirty="0"/>
          </a:p>
        </p:txBody>
      </p:sp>
      <p:sp>
        <p:nvSpPr>
          <p:cNvPr id="3" name="Content Placeholder 2"/>
          <p:cNvSpPr>
            <a:spLocks noGrp="1"/>
          </p:cNvSpPr>
          <p:nvPr>
            <p:ph idx="1"/>
          </p:nvPr>
        </p:nvSpPr>
        <p:spPr>
          <a:xfrm>
            <a:off x="1507066" y="1811867"/>
            <a:ext cx="9465733" cy="4436532"/>
          </a:xfrm>
        </p:spPr>
        <p:txBody>
          <a:bodyPr>
            <a:normAutofit/>
          </a:bodyPr>
          <a:lstStyle/>
          <a:p>
            <a:pPr marL="0" indent="0">
              <a:buNone/>
            </a:pPr>
            <a:r>
              <a:rPr lang="en-US" dirty="0" smtClean="0"/>
              <a:t>“I </a:t>
            </a:r>
            <a:r>
              <a:rPr lang="en-US" dirty="0"/>
              <a:t>think everyone should get a little exposure to computer science because it really forces you to think in a slightly different way, and it’s a skill that you can apply in life in general, whether you end up in computer science or </a:t>
            </a:r>
            <a:r>
              <a:rPr lang="en-US" dirty="0" smtClean="0"/>
              <a:t>not” - </a:t>
            </a:r>
            <a:r>
              <a:rPr lang="en-US" dirty="0"/>
              <a:t>Tony </a:t>
            </a:r>
            <a:r>
              <a:rPr lang="en-US" dirty="0" smtClean="0"/>
              <a:t>Hsieh</a:t>
            </a:r>
          </a:p>
          <a:p>
            <a:pPr marL="0" indent="0">
              <a:buNone/>
            </a:pPr>
            <a:endParaRPr lang="en-US" dirty="0" smtClean="0"/>
          </a:p>
          <a:p>
            <a:pPr marL="0" indent="0">
              <a:buNone/>
            </a:pPr>
            <a:r>
              <a:rPr lang="en-US" dirty="0" smtClean="0"/>
              <a:t>“Software </a:t>
            </a:r>
            <a:r>
              <a:rPr lang="en-US" dirty="0"/>
              <a:t>touches all of these different things you use, and tech companies are revolutionizing all different areas of the world...from how we shop to how farming works, all these things that aren't technical are being turned upside down by software. So being able to play in that universe really makes a difference” -  </a:t>
            </a:r>
            <a:r>
              <a:rPr lang="en-US" dirty="0" smtClean="0"/>
              <a:t>Drew </a:t>
            </a:r>
            <a:r>
              <a:rPr lang="en-US" dirty="0"/>
              <a:t>Houston</a:t>
            </a:r>
            <a:endParaRPr lang="en-US" dirty="0" smtClean="0"/>
          </a:p>
          <a:p>
            <a:pPr marL="0" indent="0">
              <a:buNone/>
            </a:pPr>
            <a:endParaRPr lang="en-US" dirty="0" smtClean="0"/>
          </a:p>
          <a:p>
            <a:pPr marL="0" indent="0">
              <a:buNone/>
            </a:pPr>
            <a:r>
              <a:rPr lang="en-US" dirty="0" smtClean="0"/>
              <a:t>“Coding </a:t>
            </a:r>
            <a:r>
              <a:rPr lang="en-US" dirty="0"/>
              <a:t>is today’s language of creativity. All our children deserve a chance to become creators instead consumers of computer </a:t>
            </a:r>
            <a:r>
              <a:rPr lang="en-US" dirty="0" smtClean="0"/>
              <a:t>science” - </a:t>
            </a:r>
            <a:r>
              <a:rPr lang="en-US" dirty="0"/>
              <a:t>Maria </a:t>
            </a:r>
            <a:r>
              <a:rPr lang="en-US" dirty="0" err="1"/>
              <a:t>Klawe</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60138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898301"/>
          </a:xfrm>
        </p:spPr>
        <p:txBody>
          <a:bodyPr/>
          <a:lstStyle/>
          <a:p>
            <a:r>
              <a:rPr lang="en-US" dirty="0" smtClean="0"/>
              <a:t>A few resources </a:t>
            </a:r>
            <a:r>
              <a:rPr lang="en-US" smtClean="0"/>
              <a:t>I recommend</a:t>
            </a:r>
            <a:endParaRPr lang="en-US"/>
          </a:p>
        </p:txBody>
      </p:sp>
      <p:pic>
        <p:nvPicPr>
          <p:cNvPr id="4" name="Picture 3"/>
          <p:cNvPicPr>
            <a:picLocks noChangeAspect="1"/>
          </p:cNvPicPr>
          <p:nvPr/>
        </p:nvPicPr>
        <p:blipFill>
          <a:blip r:embed="rId2"/>
          <a:stretch>
            <a:fillRect/>
          </a:stretch>
        </p:blipFill>
        <p:spPr>
          <a:xfrm>
            <a:off x="1262130" y="1485787"/>
            <a:ext cx="2137669" cy="3292275"/>
          </a:xfrm>
          <a:prstGeom prst="rect">
            <a:avLst/>
          </a:prstGeom>
        </p:spPr>
      </p:pic>
      <p:pic>
        <p:nvPicPr>
          <p:cNvPr id="5" name="Picture 4"/>
          <p:cNvPicPr>
            <a:picLocks noChangeAspect="1"/>
          </p:cNvPicPr>
          <p:nvPr/>
        </p:nvPicPr>
        <p:blipFill>
          <a:blip r:embed="rId3"/>
          <a:stretch>
            <a:fillRect/>
          </a:stretch>
        </p:blipFill>
        <p:spPr>
          <a:xfrm>
            <a:off x="3837903" y="1485787"/>
            <a:ext cx="2244639" cy="3308606"/>
          </a:xfrm>
          <a:prstGeom prst="rect">
            <a:avLst/>
          </a:prstGeom>
        </p:spPr>
      </p:pic>
      <p:pic>
        <p:nvPicPr>
          <p:cNvPr id="6" name="Picture 5"/>
          <p:cNvPicPr>
            <a:picLocks noChangeAspect="1"/>
          </p:cNvPicPr>
          <p:nvPr/>
        </p:nvPicPr>
        <p:blipFill>
          <a:blip r:embed="rId4"/>
          <a:stretch>
            <a:fillRect/>
          </a:stretch>
        </p:blipFill>
        <p:spPr>
          <a:xfrm>
            <a:off x="6520646" y="1485787"/>
            <a:ext cx="2596164" cy="3255191"/>
          </a:xfrm>
          <a:prstGeom prst="rect">
            <a:avLst/>
          </a:prstGeom>
        </p:spPr>
      </p:pic>
      <p:pic>
        <p:nvPicPr>
          <p:cNvPr id="8" name="Picture 7"/>
          <p:cNvPicPr>
            <a:picLocks noChangeAspect="1"/>
          </p:cNvPicPr>
          <p:nvPr/>
        </p:nvPicPr>
        <p:blipFill>
          <a:blip r:embed="rId5"/>
          <a:stretch>
            <a:fillRect/>
          </a:stretch>
        </p:blipFill>
        <p:spPr>
          <a:xfrm>
            <a:off x="3837903" y="4832627"/>
            <a:ext cx="4229100" cy="1917700"/>
          </a:xfrm>
          <a:prstGeom prst="rect">
            <a:avLst/>
          </a:prstGeom>
        </p:spPr>
      </p:pic>
      <p:pic>
        <p:nvPicPr>
          <p:cNvPr id="9" name="Picture 8"/>
          <p:cNvPicPr>
            <a:picLocks noChangeAspect="1"/>
          </p:cNvPicPr>
          <p:nvPr/>
        </p:nvPicPr>
        <p:blipFill>
          <a:blip r:embed="rId6"/>
          <a:stretch>
            <a:fillRect/>
          </a:stretch>
        </p:blipFill>
        <p:spPr>
          <a:xfrm>
            <a:off x="9324304" y="274642"/>
            <a:ext cx="2576491" cy="3378358"/>
          </a:xfrm>
          <a:prstGeom prst="rect">
            <a:avLst/>
          </a:prstGeom>
        </p:spPr>
      </p:pic>
      <p:pic>
        <p:nvPicPr>
          <p:cNvPr id="3" name="Picture 2"/>
          <p:cNvPicPr>
            <a:picLocks noChangeAspect="1"/>
          </p:cNvPicPr>
          <p:nvPr/>
        </p:nvPicPr>
        <p:blipFill>
          <a:blip r:embed="rId7"/>
          <a:stretch>
            <a:fillRect/>
          </a:stretch>
        </p:blipFill>
        <p:spPr>
          <a:xfrm>
            <a:off x="9257508" y="3802688"/>
            <a:ext cx="2857500" cy="2857500"/>
          </a:xfrm>
          <a:prstGeom prst="rect">
            <a:avLst/>
          </a:prstGeom>
        </p:spPr>
      </p:pic>
    </p:spTree>
    <p:extLst>
      <p:ext uri="{BB962C8B-B14F-4D97-AF65-F5344CB8AC3E}">
        <p14:creationId xmlns:p14="http://schemas.microsoft.com/office/powerpoint/2010/main" val="16883231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for Learning </a:t>
            </a:r>
            <a:r>
              <a:rPr lang="en-US" dirty="0"/>
              <a:t>H</a:t>
            </a:r>
            <a:r>
              <a:rPr lang="en-US" dirty="0" smtClean="0"/>
              <a:t>ow to Code </a:t>
            </a:r>
            <a:endParaRPr lang="en-US" dirty="0"/>
          </a:p>
        </p:txBody>
      </p:sp>
      <p:sp>
        <p:nvSpPr>
          <p:cNvPr id="3" name="Content Placeholder 2"/>
          <p:cNvSpPr>
            <a:spLocks noGrp="1"/>
          </p:cNvSpPr>
          <p:nvPr>
            <p:ph idx="1"/>
          </p:nvPr>
        </p:nvSpPr>
        <p:spPr>
          <a:xfrm>
            <a:off x="1371600" y="1847088"/>
            <a:ext cx="9601200" cy="4020312"/>
          </a:xfrm>
        </p:spPr>
        <p:txBody>
          <a:bodyPr/>
          <a:lstStyle/>
          <a:p>
            <a:r>
              <a:rPr lang="en-US" dirty="0" smtClean="0"/>
              <a:t>What have you tried? </a:t>
            </a:r>
          </a:p>
          <a:p>
            <a:r>
              <a:rPr lang="en-US" dirty="0" smtClean="0"/>
              <a:t>What’s worked well for you? </a:t>
            </a:r>
          </a:p>
          <a:p>
            <a:r>
              <a:rPr lang="en-US" dirty="0" smtClean="0"/>
              <a:t>What hasn’t worked for you?</a:t>
            </a:r>
          </a:p>
          <a:p>
            <a:r>
              <a:rPr lang="en-US" dirty="0" smtClean="0"/>
              <a:t>What can we try?  </a:t>
            </a:r>
          </a:p>
        </p:txBody>
      </p:sp>
    </p:spTree>
    <p:extLst>
      <p:ext uri="{BB962C8B-B14F-4D97-AF65-F5344CB8AC3E}">
        <p14:creationId xmlns:p14="http://schemas.microsoft.com/office/powerpoint/2010/main" val="4527034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Comments, Feedback</a:t>
            </a:r>
            <a:endParaRPr lang="en-US" dirty="0"/>
          </a:p>
        </p:txBody>
      </p:sp>
      <p:sp>
        <p:nvSpPr>
          <p:cNvPr id="3" name="Content Placeholder 2"/>
          <p:cNvSpPr>
            <a:spLocks noGrp="1"/>
          </p:cNvSpPr>
          <p:nvPr>
            <p:ph idx="1"/>
          </p:nvPr>
        </p:nvSpPr>
        <p:spPr>
          <a:xfrm>
            <a:off x="1371600" y="1924050"/>
            <a:ext cx="9601200" cy="3943350"/>
          </a:xfrm>
        </p:spPr>
        <p:txBody>
          <a:bodyPr/>
          <a:lstStyle/>
          <a:p>
            <a:r>
              <a:rPr lang="en-US" dirty="0" smtClean="0"/>
              <a:t>Let us know if you have any</a:t>
            </a:r>
            <a:endParaRPr lang="en-US" dirty="0"/>
          </a:p>
        </p:txBody>
      </p:sp>
    </p:spTree>
    <p:extLst>
      <p:ext uri="{BB962C8B-B14F-4D97-AF65-F5344CB8AC3E}">
        <p14:creationId xmlns:p14="http://schemas.microsoft.com/office/powerpoint/2010/main" val="452764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a:t>
            </a:r>
            <a:endParaRPr lang="en-US" dirty="0"/>
          </a:p>
        </p:txBody>
      </p:sp>
      <p:sp>
        <p:nvSpPr>
          <p:cNvPr id="3" name="Content Placeholder 2"/>
          <p:cNvSpPr>
            <a:spLocks noGrp="1"/>
          </p:cNvSpPr>
          <p:nvPr>
            <p:ph idx="1"/>
          </p:nvPr>
        </p:nvSpPr>
        <p:spPr>
          <a:xfrm>
            <a:off x="1371600" y="1444752"/>
            <a:ext cx="9601200" cy="4422648"/>
          </a:xfrm>
        </p:spPr>
        <p:txBody>
          <a:bodyPr/>
          <a:lstStyle/>
          <a:p>
            <a:pPr marL="0" indent="0">
              <a:buNone/>
            </a:pPr>
            <a:r>
              <a:rPr lang="en-US" dirty="0" smtClean="0"/>
              <a:t>Jessica Garson</a:t>
            </a:r>
          </a:p>
          <a:p>
            <a:pPr marL="0" indent="0">
              <a:buNone/>
            </a:pPr>
            <a:r>
              <a:rPr lang="en-US" dirty="0" smtClean="0">
                <a:hlinkClick r:id="rId2"/>
              </a:rPr>
              <a:t>Jessica.Garson@gmail.com</a:t>
            </a:r>
            <a:endParaRPr lang="en-US" dirty="0" smtClean="0"/>
          </a:p>
          <a:p>
            <a:pPr marL="0" indent="0">
              <a:buNone/>
            </a:pPr>
            <a:r>
              <a:rPr lang="en-US" dirty="0" smtClean="0">
                <a:hlinkClick r:id="rId3"/>
              </a:rPr>
              <a:t>Jessica.Garson@bm.com</a:t>
            </a:r>
            <a:r>
              <a:rPr lang="en-US" dirty="0" smtClean="0"/>
              <a:t> </a:t>
            </a:r>
          </a:p>
          <a:p>
            <a:pPr marL="0" indent="0">
              <a:buNone/>
            </a:pPr>
            <a:r>
              <a:rPr lang="en-US" dirty="0" smtClean="0"/>
              <a:t>Twitter: @</a:t>
            </a:r>
            <a:r>
              <a:rPr lang="en-US" dirty="0" err="1" smtClean="0"/>
              <a:t>jessicagarson</a:t>
            </a:r>
            <a:endParaRPr lang="en-US" dirty="0" smtClean="0"/>
          </a:p>
          <a:p>
            <a:pPr marL="0" indent="0">
              <a:buNone/>
            </a:pPr>
            <a:endParaRPr lang="en-US" dirty="0"/>
          </a:p>
        </p:txBody>
      </p:sp>
    </p:spTree>
    <p:extLst>
      <p:ext uri="{BB962C8B-B14F-4D97-AF65-F5344CB8AC3E}">
        <p14:creationId xmlns:p14="http://schemas.microsoft.com/office/powerpoint/2010/main" val="18860869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you wish you knew before you got started coding?</a:t>
            </a:r>
            <a:endParaRPr lang="en-US" dirty="0"/>
          </a:p>
        </p:txBody>
      </p:sp>
      <p:sp>
        <p:nvSpPr>
          <p:cNvPr id="3" name="Content Placeholder 2"/>
          <p:cNvSpPr>
            <a:spLocks noGrp="1"/>
          </p:cNvSpPr>
          <p:nvPr>
            <p:ph idx="1"/>
          </p:nvPr>
        </p:nvSpPr>
        <p:spPr/>
        <p:txBody>
          <a:bodyPr/>
          <a:lstStyle/>
          <a:p>
            <a:pPr marL="0" indent="0">
              <a:buNone/>
            </a:pPr>
            <a:r>
              <a:rPr lang="en-US" dirty="0" smtClean="0"/>
              <a:t>“Be </a:t>
            </a:r>
            <a:r>
              <a:rPr lang="en-US" dirty="0"/>
              <a:t>more fearless and break your computer. You learn the most in the </a:t>
            </a:r>
            <a:r>
              <a:rPr lang="en-US" dirty="0" smtClean="0"/>
              <a:t>debugging” – Tanya </a:t>
            </a:r>
            <a:r>
              <a:rPr lang="en-US" dirty="0" err="1" smtClean="0"/>
              <a:t>Tarr</a:t>
            </a:r>
            <a:endParaRPr lang="en-US" dirty="0"/>
          </a:p>
          <a:p>
            <a:pPr marL="0" indent="0">
              <a:buNone/>
            </a:pPr>
            <a:r>
              <a:rPr lang="en-US" dirty="0" smtClean="0"/>
              <a:t>“</a:t>
            </a:r>
            <a:r>
              <a:rPr lang="en-US" dirty="0"/>
              <a:t>L</a:t>
            </a:r>
            <a:r>
              <a:rPr lang="en-US" dirty="0" smtClean="0"/>
              <a:t>earning </a:t>
            </a:r>
            <a:r>
              <a:rPr lang="en-US" dirty="0"/>
              <a:t>a new pattern is much more valuable than a new </a:t>
            </a:r>
            <a:r>
              <a:rPr lang="en-US" dirty="0" smtClean="0"/>
              <a:t>language” – Travis Hoppe</a:t>
            </a:r>
          </a:p>
          <a:p>
            <a:pPr marL="0" indent="0">
              <a:buNone/>
            </a:pPr>
            <a:r>
              <a:rPr lang="en-US" dirty="0" smtClean="0"/>
              <a:t>“Even </a:t>
            </a:r>
            <a:r>
              <a:rPr lang="en-US" dirty="0"/>
              <a:t>the most experienced Developers utilize a lot of </a:t>
            </a:r>
            <a:r>
              <a:rPr lang="en-US" dirty="0" smtClean="0"/>
              <a:t>trial and error</a:t>
            </a:r>
            <a:r>
              <a:rPr lang="en-US" dirty="0"/>
              <a:t>. Struggling </a:t>
            </a:r>
            <a:r>
              <a:rPr lang="en-US" dirty="0" smtClean="0"/>
              <a:t>through </a:t>
            </a:r>
            <a:r>
              <a:rPr lang="en-US" dirty="0"/>
              <a:t>code and asking google is </a:t>
            </a:r>
            <a:r>
              <a:rPr lang="en-US" dirty="0" smtClean="0"/>
              <a:t>natural</a:t>
            </a:r>
            <a:r>
              <a:rPr lang="en-US" dirty="0"/>
              <a:t>” </a:t>
            </a:r>
            <a:r>
              <a:rPr lang="en-US" dirty="0" smtClean="0"/>
              <a:t>– Nicholas </a:t>
            </a:r>
            <a:r>
              <a:rPr lang="en-US" dirty="0" err="1" smtClean="0"/>
              <a:t>Marcouiller</a:t>
            </a:r>
            <a:endParaRPr lang="en-US" dirty="0" smtClean="0"/>
          </a:p>
        </p:txBody>
      </p:sp>
    </p:spTree>
    <p:extLst>
      <p:ext uri="{BB962C8B-B14F-4D97-AF65-F5344CB8AC3E}">
        <p14:creationId xmlns:p14="http://schemas.microsoft.com/office/powerpoint/2010/main" val="23366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956733"/>
          </a:xfrm>
        </p:spPr>
        <p:txBody>
          <a:bodyPr/>
          <a:lstStyle/>
          <a:p>
            <a:r>
              <a:rPr lang="en-US" smtClean="0"/>
              <a:t>My Story</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0031" y="1643063"/>
            <a:ext cx="4224337" cy="4224337"/>
          </a:xfrm>
        </p:spPr>
      </p:pic>
    </p:spTree>
    <p:extLst>
      <p:ext uri="{BB962C8B-B14F-4D97-AF65-F5344CB8AC3E}">
        <p14:creationId xmlns:p14="http://schemas.microsoft.com/office/powerpoint/2010/main" val="6384220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 – Turn to someone you don’t know and ask as follows</a:t>
            </a:r>
            <a:endParaRPr lang="en-US" dirty="0"/>
          </a:p>
        </p:txBody>
      </p:sp>
      <p:sp>
        <p:nvSpPr>
          <p:cNvPr id="3" name="Content Placeholder 2"/>
          <p:cNvSpPr>
            <a:spLocks noGrp="1"/>
          </p:cNvSpPr>
          <p:nvPr>
            <p:ph idx="1"/>
          </p:nvPr>
        </p:nvSpPr>
        <p:spPr>
          <a:xfrm>
            <a:off x="1371600" y="2171699"/>
            <a:ext cx="9601200" cy="3695701"/>
          </a:xfrm>
        </p:spPr>
        <p:txBody>
          <a:bodyPr/>
          <a:lstStyle/>
          <a:p>
            <a:r>
              <a:rPr lang="en-US" dirty="0" smtClean="0"/>
              <a:t>Your name</a:t>
            </a:r>
          </a:p>
          <a:p>
            <a:r>
              <a:rPr lang="en-US" dirty="0" smtClean="0"/>
              <a:t>Favorite movie</a:t>
            </a:r>
          </a:p>
          <a:p>
            <a:r>
              <a:rPr lang="en-US" dirty="0" smtClean="0"/>
              <a:t>What brings you here today</a:t>
            </a:r>
          </a:p>
          <a:p>
            <a:endParaRPr lang="en-US" dirty="0"/>
          </a:p>
        </p:txBody>
      </p:sp>
    </p:spTree>
    <p:extLst>
      <p:ext uri="{BB962C8B-B14F-4D97-AF65-F5344CB8AC3E}">
        <p14:creationId xmlns:p14="http://schemas.microsoft.com/office/powerpoint/2010/main" val="15624023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855133"/>
          </a:xfrm>
        </p:spPr>
        <p:txBody>
          <a:bodyPr/>
          <a:lstStyle/>
          <a:p>
            <a:r>
              <a:rPr lang="en-US" smtClean="0"/>
              <a:t>What is the command line? </a:t>
            </a:r>
            <a:endParaRPr lang="en-US"/>
          </a:p>
        </p:txBody>
      </p:sp>
      <p:sp>
        <p:nvSpPr>
          <p:cNvPr id="3" name="Content Placeholder 2"/>
          <p:cNvSpPr>
            <a:spLocks noGrp="1"/>
          </p:cNvSpPr>
          <p:nvPr>
            <p:ph idx="1"/>
          </p:nvPr>
        </p:nvSpPr>
        <p:spPr>
          <a:xfrm>
            <a:off x="1371600" y="1422400"/>
            <a:ext cx="9601200" cy="4445000"/>
          </a:xfrm>
        </p:spPr>
        <p:txBody>
          <a:bodyPr/>
          <a:lstStyle/>
          <a:p>
            <a:r>
              <a:rPr lang="en-US" dirty="0" smtClean="0"/>
              <a:t>The command line is a way of interacting with the computer but without the graphical interface we are used to in programs using finder on the computer</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332" y="2285997"/>
            <a:ext cx="5313753" cy="379163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8533" y="2552777"/>
            <a:ext cx="5561444" cy="3524859"/>
          </a:xfrm>
          <a:prstGeom prst="rect">
            <a:avLst/>
          </a:prstGeom>
        </p:spPr>
      </p:pic>
    </p:spTree>
    <p:extLst>
      <p:ext uri="{BB962C8B-B14F-4D97-AF65-F5344CB8AC3E}">
        <p14:creationId xmlns:p14="http://schemas.microsoft.com/office/powerpoint/2010/main" val="114723506"/>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A2E40"/>
      </a:dk2>
      <a:lt2>
        <a:srgbClr val="EBE7DD"/>
      </a:lt2>
      <a:accent1>
        <a:srgbClr val="69A1AB"/>
      </a:accent1>
      <a:accent2>
        <a:srgbClr val="F2C418"/>
      </a:accent2>
      <a:accent3>
        <a:srgbClr val="87492C"/>
      </a:accent3>
      <a:accent4>
        <a:srgbClr val="4A845E"/>
      </a:accent4>
      <a:accent5>
        <a:srgbClr val="DC9528"/>
      </a:accent5>
      <a:accent6>
        <a:srgbClr val="9A5D78"/>
      </a:accent6>
      <a:hlink>
        <a:srgbClr val="66C8E3"/>
      </a:hlink>
      <a:folHlink>
        <a:srgbClr val="B162A1"/>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17F9D331-421E-442F-B033-AF5B21A448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2969</TotalTime>
  <Words>1014</Words>
  <Application>Microsoft Macintosh PowerPoint</Application>
  <PresentationFormat>Widescreen</PresentationFormat>
  <Paragraphs>132</Paragraphs>
  <Slides>53</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53</vt:i4>
      </vt:variant>
    </vt:vector>
  </HeadingPairs>
  <TitlesOfParts>
    <vt:vector size="56" baseType="lpstr">
      <vt:lpstr>Calibri</vt:lpstr>
      <vt:lpstr>Franklin Gothic Book</vt:lpstr>
      <vt:lpstr>Crop</vt:lpstr>
      <vt:lpstr>Programming basics</vt:lpstr>
      <vt:lpstr>Purpose of Today’s Class</vt:lpstr>
      <vt:lpstr>What we will Accomplish Today</vt:lpstr>
      <vt:lpstr>Today We Will Learn How Learn to Code </vt:lpstr>
      <vt:lpstr>Why Code? </vt:lpstr>
      <vt:lpstr>What do you wish you knew before you got started coding?</vt:lpstr>
      <vt:lpstr>My Story</vt:lpstr>
      <vt:lpstr>Introductions – Turn to someone you don’t know and ask as follows</vt:lpstr>
      <vt:lpstr>What is the command line? </vt:lpstr>
      <vt:lpstr>Linux, Unix and Other Systems</vt:lpstr>
      <vt:lpstr>Git vs Github</vt:lpstr>
      <vt:lpstr>What is Open Source software?</vt:lpstr>
      <vt:lpstr>A few other key terms </vt:lpstr>
      <vt:lpstr>What can we build with code </vt:lpstr>
      <vt:lpstr>What do you need to code?</vt:lpstr>
      <vt:lpstr>Let’s make our own GitHub profile www.github.com  </vt:lpstr>
      <vt:lpstr>Let’s Create Our Cloud 9 account https://c9.io/web/sign-up/free</vt:lpstr>
      <vt:lpstr>Activity – 20 Questions</vt:lpstr>
      <vt:lpstr>Debrief</vt:lpstr>
      <vt:lpstr>Computer Concepts We Used </vt:lpstr>
      <vt:lpstr>Setting Up in Cloud 9</vt:lpstr>
      <vt:lpstr>Where am I?  pwd</vt:lpstr>
      <vt:lpstr>Show the manual page for a command man</vt:lpstr>
      <vt:lpstr>Make a new directory mkdir</vt:lpstr>
      <vt:lpstr>Change Directory cd directory_name</vt:lpstr>
      <vt:lpstr>Some key commands for changing directories </vt:lpstr>
      <vt:lpstr>Make new file  touch file_name</vt:lpstr>
      <vt:lpstr>List contents of a directory ls</vt:lpstr>
      <vt:lpstr>List the longer contents of a directory ls –l</vt:lpstr>
      <vt:lpstr>Remove a File rm </vt:lpstr>
      <vt:lpstr>Move a file mv</vt:lpstr>
      <vt:lpstr>Clear the contents of command line window clear</vt:lpstr>
      <vt:lpstr>Create a tree diagram of contents  Tree</vt:lpstr>
      <vt:lpstr>Remove a directory rm –r directoryname</vt:lpstr>
      <vt:lpstr>Read a file  cat</vt:lpstr>
      <vt:lpstr>Tells you how many lines, words and characters there are in a file wc</vt:lpstr>
      <vt:lpstr>A few tricks </vt:lpstr>
      <vt:lpstr>Let’s Play Around On The Command Line</vt:lpstr>
      <vt:lpstr>Our First Python Program</vt:lpstr>
      <vt:lpstr>Our First Python Program</vt:lpstr>
      <vt:lpstr>Running our first program </vt:lpstr>
      <vt:lpstr>Our 2nd Python Program</vt:lpstr>
      <vt:lpstr>My Favorite Thing About Code</vt:lpstr>
      <vt:lpstr>Challenge</vt:lpstr>
      <vt:lpstr>Let’s play and around and adjust the 2nd program</vt:lpstr>
      <vt:lpstr>Do This at Home</vt:lpstr>
      <vt:lpstr>Installing Python on your Computer – Macs</vt:lpstr>
      <vt:lpstr>Installing Python on your Computer – PC and Linux</vt:lpstr>
      <vt:lpstr>The coolest thing about DC right now </vt:lpstr>
      <vt:lpstr>A few resources I recommend</vt:lpstr>
      <vt:lpstr>Resources for Learning How to Code </vt:lpstr>
      <vt:lpstr>Questions, Comments, Feedback</vt:lpstr>
      <vt:lpstr>Contact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basics</dc:title>
  <dc:creator>Jessica Garson</dc:creator>
  <cp:lastModifiedBy>Jessica Garson</cp:lastModifiedBy>
  <cp:revision>48</cp:revision>
  <dcterms:created xsi:type="dcterms:W3CDTF">2015-10-13T00:28:13Z</dcterms:created>
  <dcterms:modified xsi:type="dcterms:W3CDTF">2016-03-05T15:32:27Z</dcterms:modified>
</cp:coreProperties>
</file>